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8" r:id="rId3"/>
    <p:sldMasterId id="2147483720" r:id="rId4"/>
    <p:sldMasterId id="2147483732" r:id="rId5"/>
    <p:sldMasterId id="2147483744" r:id="rId6"/>
    <p:sldMasterId id="2147483756" r:id="rId7"/>
  </p:sldMasterIdLst>
  <p:notesMasterIdLst>
    <p:notesMasterId r:id="rId34"/>
  </p:notesMasterIdLst>
  <p:sldIdLst>
    <p:sldId id="277" r:id="rId8"/>
    <p:sldId id="257" r:id="rId9"/>
    <p:sldId id="258" r:id="rId10"/>
    <p:sldId id="259" r:id="rId11"/>
    <p:sldId id="260" r:id="rId12"/>
    <p:sldId id="261" r:id="rId13"/>
    <p:sldId id="262" r:id="rId14"/>
    <p:sldId id="285" r:id="rId15"/>
    <p:sldId id="263" r:id="rId16"/>
    <p:sldId id="289" r:id="rId17"/>
    <p:sldId id="264" r:id="rId18"/>
    <p:sldId id="265" r:id="rId19"/>
    <p:sldId id="284" r:id="rId20"/>
    <p:sldId id="287" r:id="rId21"/>
    <p:sldId id="286" r:id="rId22"/>
    <p:sldId id="266" r:id="rId23"/>
    <p:sldId id="288" r:id="rId24"/>
    <p:sldId id="267" r:id="rId25"/>
    <p:sldId id="268" r:id="rId26"/>
    <p:sldId id="278" r:id="rId27"/>
    <p:sldId id="270" r:id="rId28"/>
    <p:sldId id="282" r:id="rId29"/>
    <p:sldId id="272" r:id="rId30"/>
    <p:sldId id="279" r:id="rId31"/>
    <p:sldId id="274" r:id="rId32"/>
    <p:sldId id="28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школа №11" initials="ш№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>
        <p:scale>
          <a:sx n="64" d="100"/>
          <a:sy n="64" d="100"/>
        </p:scale>
        <p:origin x="-696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D9C96-5BDA-4FE7-B5C9-AE4D97860396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041EDE-FB1D-4673-8059-3E9B90F68E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41EDE-FB1D-4673-8059-3E9B90F68E0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random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random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6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6.gif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68.xml"/><Relationship Id="rId1" Type="http://schemas.openxmlformats.org/officeDocument/2006/relationships/themeOverride" Target="../theme/themeOverride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cs623931.vk.me/v623931206/531e3/GPo0LuLSmq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8652"/>
            <a:ext cx="9225459" cy="72866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57214"/>
            <a:ext cx="6429388" cy="378621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Нагагьладан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жяг</a:t>
            </a:r>
            <a:r>
              <a:rPr lang="en-US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ял 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деткахъалли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дила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мез,ну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</a:t>
            </a:r>
            <a:r>
              <a:rPr lang="en-US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ядурлира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ишба</a:t>
            </a:r>
            <a:r>
              <a:rPr lang="en-US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</a:t>
            </a:r>
            <a:r>
              <a:rPr lang="en-US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вебк</a:t>
            </a:r>
            <a:r>
              <a:rPr lang="en-US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ес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5357826"/>
            <a:ext cx="5543560" cy="35004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(Р.Х</a:t>
            </a:r>
            <a:r>
              <a:rPr lang="en-US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I</a:t>
            </a:r>
            <a:r>
              <a:rPr lang="ru-RU" sz="44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ямзатов</a:t>
            </a:r>
            <a:r>
              <a:rPr lang="ru-RU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)</a:t>
            </a:r>
          </a:p>
          <a:p>
            <a:endParaRPr lang="ru-RU" dirty="0"/>
          </a:p>
        </p:txBody>
      </p:sp>
      <p:pic>
        <p:nvPicPr>
          <p:cNvPr id="1026" name="Picture 2" descr="http://xn--80ahac3cgy2cp8b.xn----7sbab3bbulzjlg7dvg.xn--p1ai/sus4_0/image/1353955081_k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-642966"/>
            <a:ext cx="3857621" cy="512291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786842" cy="208279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Дарган</a:t>
            </a:r>
            <a:r>
              <a:rPr lang="ru-RU" dirty="0" smtClean="0"/>
              <a:t> </a:t>
            </a:r>
            <a:r>
              <a:rPr lang="ru-RU" dirty="0" err="1" smtClean="0"/>
              <a:t>мезлизиб</a:t>
            </a:r>
            <a:r>
              <a:rPr lang="ru-RU" dirty="0" smtClean="0"/>
              <a:t> </a:t>
            </a:r>
            <a:r>
              <a:rPr lang="ru-RU" dirty="0" err="1" smtClean="0"/>
              <a:t>нушани</a:t>
            </a:r>
            <a:r>
              <a:rPr lang="ru-RU" dirty="0" smtClean="0"/>
              <a:t> </a:t>
            </a:r>
            <a:r>
              <a:rPr lang="ru-RU" dirty="0" err="1" smtClean="0"/>
              <a:t>жинс</a:t>
            </a:r>
            <a:r>
              <a:rPr lang="ru-RU" dirty="0" smtClean="0"/>
              <a:t> </a:t>
            </a:r>
            <a:r>
              <a:rPr lang="ru-RU" dirty="0" err="1" smtClean="0"/>
              <a:t>белгибирулра</a:t>
            </a:r>
            <a:r>
              <a:rPr lang="ru-RU" dirty="0" smtClean="0"/>
              <a:t> </a:t>
            </a:r>
            <a:r>
              <a:rPr lang="ru-RU" dirty="0" err="1" smtClean="0"/>
              <a:t>жинсла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яламатуни</a:t>
            </a:r>
            <a:r>
              <a:rPr lang="ru-RU" dirty="0" smtClean="0"/>
              <a:t> </a:t>
            </a:r>
            <a:r>
              <a:rPr lang="ru-RU" dirty="0" err="1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ясибли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err="1" smtClean="0"/>
              <a:t>Масала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Урши</a:t>
            </a:r>
            <a:r>
              <a:rPr lang="ru-RU" dirty="0" smtClean="0"/>
              <a:t> </a:t>
            </a:r>
            <a:r>
              <a:rPr lang="ru-RU" dirty="0" err="1" smtClean="0"/>
              <a:t>вак</a:t>
            </a:r>
            <a:r>
              <a:rPr lang="en-US" dirty="0" smtClean="0"/>
              <a:t>I</a:t>
            </a:r>
            <a:r>
              <a:rPr lang="ru-RU" dirty="0" err="1" smtClean="0"/>
              <a:t>иб</a:t>
            </a:r>
            <a:r>
              <a:rPr lang="ru-RU" dirty="0" smtClean="0"/>
              <a:t> </a:t>
            </a:r>
            <a:r>
              <a:rPr lang="en-US" dirty="0" smtClean="0"/>
              <a:t>-</a:t>
            </a:r>
            <a:r>
              <a:rPr lang="ru-RU" dirty="0" smtClean="0"/>
              <a:t> м. ж.</a:t>
            </a:r>
            <a:endParaRPr lang="en-US" dirty="0" smtClean="0"/>
          </a:p>
          <a:p>
            <a:r>
              <a:rPr lang="ru-RU" dirty="0" err="1" smtClean="0"/>
              <a:t>Рурси</a:t>
            </a:r>
            <a:r>
              <a:rPr lang="ru-RU" dirty="0" smtClean="0"/>
              <a:t> рак</a:t>
            </a:r>
            <a:r>
              <a:rPr lang="en-US" dirty="0" smtClean="0"/>
              <a:t>I</a:t>
            </a:r>
            <a:r>
              <a:rPr lang="ru-RU" dirty="0" err="1" smtClean="0"/>
              <a:t>иб</a:t>
            </a:r>
            <a:r>
              <a:rPr lang="ru-RU" dirty="0" smtClean="0"/>
              <a:t> –</a:t>
            </a:r>
            <a:r>
              <a:rPr lang="en-US" dirty="0" smtClean="0"/>
              <a:t> </a:t>
            </a:r>
            <a:r>
              <a:rPr lang="ru-RU" dirty="0" err="1" smtClean="0"/>
              <a:t>хь</a:t>
            </a:r>
            <a:r>
              <a:rPr lang="ru-RU" dirty="0" smtClean="0"/>
              <a:t>. ж.</a:t>
            </a:r>
          </a:p>
          <a:p>
            <a:r>
              <a:rPr lang="ru-RU" dirty="0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яйван</a:t>
            </a:r>
            <a:r>
              <a:rPr lang="ru-RU" dirty="0" smtClean="0"/>
              <a:t> бак</a:t>
            </a:r>
            <a:r>
              <a:rPr lang="en-US" dirty="0" smtClean="0"/>
              <a:t>I</a:t>
            </a:r>
            <a:r>
              <a:rPr lang="ru-RU" dirty="0" err="1" smtClean="0"/>
              <a:t>иб</a:t>
            </a:r>
            <a:r>
              <a:rPr lang="ru-RU" dirty="0" smtClean="0"/>
              <a:t> - </a:t>
            </a:r>
            <a:r>
              <a:rPr lang="ru-RU" dirty="0" err="1" smtClean="0"/>
              <a:t>ург</a:t>
            </a:r>
            <a:r>
              <a:rPr lang="ru-RU" dirty="0" smtClean="0"/>
              <a:t>. ж.</a:t>
            </a:r>
          </a:p>
          <a:p>
            <a:r>
              <a:rPr lang="ru-RU" dirty="0" smtClean="0"/>
              <a:t>Х</a:t>
            </a:r>
            <a:r>
              <a:rPr lang="en-US" dirty="0" err="1" smtClean="0"/>
              <a:t>I</a:t>
            </a:r>
            <a:r>
              <a:rPr lang="ru-RU" dirty="0" err="1" smtClean="0"/>
              <a:t>яйванти</a:t>
            </a:r>
            <a:r>
              <a:rPr lang="ru-RU" dirty="0" smtClean="0"/>
              <a:t> </a:t>
            </a:r>
            <a:r>
              <a:rPr lang="ru-RU" dirty="0" err="1" smtClean="0"/>
              <a:t>дак</a:t>
            </a:r>
            <a:r>
              <a:rPr lang="en-US" dirty="0" smtClean="0"/>
              <a:t>I</a:t>
            </a:r>
            <a:r>
              <a:rPr lang="ru-RU" dirty="0" err="1" smtClean="0"/>
              <a:t>иб</a:t>
            </a:r>
            <a:r>
              <a:rPr lang="ru-RU" dirty="0" smtClean="0"/>
              <a:t> – д.ф. </a:t>
            </a:r>
            <a:r>
              <a:rPr lang="ru-RU" dirty="0" err="1" smtClean="0"/>
              <a:t>ург</a:t>
            </a:r>
            <a:r>
              <a:rPr lang="ru-RU" dirty="0" smtClean="0"/>
              <a:t>. ж.</a:t>
            </a:r>
          </a:p>
          <a:p>
            <a:pPr>
              <a:buNone/>
            </a:pPr>
            <a:r>
              <a:rPr lang="ru-RU" dirty="0" err="1" smtClean="0"/>
              <a:t>в,р,б,д</a:t>
            </a:r>
            <a:r>
              <a:rPr lang="ru-RU" dirty="0" smtClean="0"/>
              <a:t>- </a:t>
            </a:r>
            <a:r>
              <a:rPr lang="ru-RU" dirty="0" err="1" smtClean="0"/>
              <a:t>жинсла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яламатуни</a:t>
            </a:r>
            <a:endParaRPr lang="ru-RU" dirty="0"/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ел луг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и: </a:t>
            </a: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цалихъ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ва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дахълихъ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endParaRPr lang="ru-RU" sz="4000" b="1" cap="all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r>
              <a:rPr lang="ru-RU" sz="3300" u="sng" dirty="0" smtClean="0"/>
              <a:t>    </a:t>
            </a:r>
            <a:r>
              <a:rPr lang="ru-RU" u="sng" dirty="0" err="1" smtClean="0"/>
              <a:t>Жуз-жузи</a:t>
            </a:r>
            <a:r>
              <a:rPr lang="ru-RU" u="sng" dirty="0" smtClean="0"/>
              <a:t>, </a:t>
            </a:r>
            <a:r>
              <a:rPr lang="ru-RU" u="sng" dirty="0" err="1" smtClean="0"/>
              <a:t>хъяр-хъярби</a:t>
            </a:r>
            <a:r>
              <a:rPr lang="ru-RU" u="sng" dirty="0" smtClean="0"/>
              <a:t> </a:t>
            </a:r>
            <a:r>
              <a:rPr lang="ru-RU" u="sng" dirty="0" err="1" smtClean="0"/>
              <a:t>ва</a:t>
            </a:r>
            <a:r>
              <a:rPr lang="ru-RU" u="sng" dirty="0" smtClean="0"/>
              <a:t> </a:t>
            </a:r>
            <a:r>
              <a:rPr lang="ru-RU" u="sng" dirty="0" err="1" smtClean="0"/>
              <a:t>ц</a:t>
            </a:r>
            <a:r>
              <a:rPr lang="ru-RU" u="sng" dirty="0" smtClean="0"/>
              <a:t>.</a:t>
            </a:r>
            <a:endParaRPr lang="ru-RU" b="1" dirty="0" smtClean="0"/>
          </a:p>
          <a:p>
            <a:r>
              <a:rPr lang="ru-RU" sz="33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Амма</a:t>
            </a:r>
            <a:r>
              <a:rPr lang="ru-RU" sz="3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3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гьарил</a:t>
            </a:r>
            <a:r>
              <a:rPr lang="ru-RU" sz="3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3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сущест-ла</a:t>
            </a:r>
            <a:r>
              <a:rPr lang="ru-RU" sz="3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3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цалихъра</a:t>
            </a:r>
            <a:r>
              <a:rPr lang="ru-RU" sz="3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3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дахълихъра</a:t>
            </a:r>
            <a:r>
              <a:rPr lang="ru-RU" sz="3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3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формаби</a:t>
            </a:r>
            <a:r>
              <a:rPr lang="ru-RU" sz="3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3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агара</a:t>
            </a:r>
            <a:r>
              <a:rPr lang="ru-RU" sz="33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r>
              <a:rPr lang="ru-RU" sz="2800" i="1" dirty="0" smtClean="0"/>
              <a:t>1) </a:t>
            </a:r>
            <a:r>
              <a:rPr lang="ru-RU" sz="2800" i="1" dirty="0" err="1" smtClean="0"/>
              <a:t>Сущест-би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лер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цалихъла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формализир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мурталра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цалихълисцун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дузахъути</a:t>
            </a:r>
            <a:r>
              <a:rPr lang="ru-RU" sz="2800" i="1" dirty="0" smtClean="0"/>
              <a:t>: </a:t>
            </a:r>
            <a:r>
              <a:rPr lang="ru-RU" sz="2800" i="1" dirty="0" err="1" smtClean="0"/>
              <a:t>дунъя</a:t>
            </a:r>
            <a:r>
              <a:rPr lang="ru-RU" sz="2800" i="1" dirty="0" smtClean="0"/>
              <a:t>, </a:t>
            </a:r>
            <a:r>
              <a:rPr lang="ru-RU" sz="2800" i="1" dirty="0" err="1" smtClean="0"/>
              <a:t>зак</a:t>
            </a:r>
            <a:r>
              <a:rPr lang="ru-RU" sz="2800" i="1" dirty="0" smtClean="0"/>
              <a:t>, </a:t>
            </a:r>
            <a:r>
              <a:rPr lang="ru-RU" sz="2800" i="1" dirty="0" err="1" smtClean="0"/>
              <a:t>дях</a:t>
            </a:r>
            <a:r>
              <a:rPr lang="en-US" sz="2800" i="1" dirty="0" smtClean="0"/>
              <a:t>I</a:t>
            </a:r>
            <a:r>
              <a:rPr lang="ru-RU" sz="2800" i="1" dirty="0" smtClean="0"/>
              <a:t>и </a:t>
            </a:r>
            <a:r>
              <a:rPr lang="ru-RU" sz="2800" i="1" dirty="0" err="1" smtClean="0"/>
              <a:t>ва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</a:t>
            </a:r>
            <a:endParaRPr lang="ru-RU" sz="2800" i="1" dirty="0" smtClean="0"/>
          </a:p>
          <a:p>
            <a:pPr>
              <a:buNone/>
            </a:pPr>
            <a:endParaRPr lang="ru-RU" sz="2800" i="1" dirty="0" smtClean="0"/>
          </a:p>
          <a:p>
            <a:pPr>
              <a:buNone/>
            </a:pPr>
            <a:r>
              <a:rPr lang="ru-RU" sz="2800" i="1" dirty="0" smtClean="0"/>
              <a:t>2) </a:t>
            </a:r>
            <a:r>
              <a:rPr lang="ru-RU" sz="2800" i="1" dirty="0" err="1" smtClean="0"/>
              <a:t>Сущ-би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лер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цалихъла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форм-зир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мурталра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дахълихълисцун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дузахъути</a:t>
            </a:r>
            <a:r>
              <a:rPr lang="ru-RU" sz="2800" i="1" dirty="0" smtClean="0"/>
              <a:t>: г</a:t>
            </a:r>
            <a:r>
              <a:rPr lang="en-US" sz="2800" i="1" dirty="0" smtClean="0"/>
              <a:t>I</a:t>
            </a:r>
            <a:r>
              <a:rPr lang="ru-RU" sz="2800" i="1" dirty="0" err="1" smtClean="0"/>
              <a:t>ямру</a:t>
            </a:r>
            <a:r>
              <a:rPr lang="ru-RU" sz="2800" i="1" dirty="0" smtClean="0"/>
              <a:t>, </a:t>
            </a:r>
            <a:r>
              <a:rPr lang="ru-RU" sz="2800" i="1" dirty="0" err="1" smtClean="0"/>
              <a:t>дуц</a:t>
            </a:r>
            <a:r>
              <a:rPr lang="en-US" sz="2800" i="1" dirty="0" smtClean="0"/>
              <a:t>I</a:t>
            </a:r>
            <a:r>
              <a:rPr lang="ru-RU" sz="2800" i="1" dirty="0" err="1" smtClean="0"/>
              <a:t>рум</a:t>
            </a:r>
            <a:r>
              <a:rPr lang="ru-RU" sz="2800" i="1" dirty="0" smtClean="0"/>
              <a:t>, </a:t>
            </a:r>
            <a:r>
              <a:rPr lang="ru-RU" sz="2800" i="1" dirty="0" err="1" smtClean="0"/>
              <a:t>анк</a:t>
            </a:r>
            <a:r>
              <a:rPr lang="en-US" sz="2800" i="1" dirty="0" smtClean="0"/>
              <a:t>I</a:t>
            </a:r>
            <a:r>
              <a:rPr lang="ru-RU" sz="2800" i="1" dirty="0" smtClean="0"/>
              <a:t>и </a:t>
            </a:r>
            <a:r>
              <a:rPr lang="ru-RU" sz="2800" i="1" dirty="0" err="1" smtClean="0"/>
              <a:t>ва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</a:t>
            </a:r>
            <a:r>
              <a:rPr lang="ru-RU" sz="2800" i="1" dirty="0" smtClean="0"/>
              <a:t>.</a:t>
            </a:r>
          </a:p>
          <a:p>
            <a:pPr>
              <a:buNone/>
            </a:pPr>
            <a:endParaRPr lang="ru-RU" sz="2800" i="1" dirty="0" smtClean="0"/>
          </a:p>
          <a:p>
            <a:pPr>
              <a:buNone/>
            </a:pPr>
            <a:r>
              <a:rPr lang="ru-RU" sz="2800" i="1" dirty="0" smtClean="0"/>
              <a:t>3) </a:t>
            </a:r>
            <a:r>
              <a:rPr lang="ru-RU" sz="2800" i="1" dirty="0" err="1" smtClean="0"/>
              <a:t>Сущ-би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лер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цалихъла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форм-зир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цалихъ-ра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дахъл-ра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дузахъути</a:t>
            </a:r>
            <a:r>
              <a:rPr lang="ru-RU" sz="2800" i="1" dirty="0" smtClean="0"/>
              <a:t>: урчи, </a:t>
            </a:r>
            <a:r>
              <a:rPr lang="ru-RU" sz="2800" i="1" dirty="0" err="1" smtClean="0"/>
              <a:t>мирхъи</a:t>
            </a:r>
            <a:r>
              <a:rPr lang="ru-RU" sz="2800" i="1" dirty="0" smtClean="0"/>
              <a:t>, маза, </a:t>
            </a:r>
            <a:r>
              <a:rPr lang="ru-RU" sz="2800" i="1" dirty="0" err="1" smtClean="0"/>
              <a:t>биса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ва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ц</a:t>
            </a:r>
            <a:r>
              <a:rPr lang="ru-RU" sz="2800" i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9000"/>
            <a:lum/>
          </a:blip>
          <a:srcRect/>
          <a:stretch>
            <a:fillRect l="-25000" t="-11000" r="-1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2560" cy="1582726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Существительноела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лер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 11 падеж: </a:t>
            </a:r>
            <a:b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</a:b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общий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ва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 мер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падежуни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  <a:t>. </a:t>
            </a:r>
            <a:b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</a:rPr>
            </a:br>
            <a:endParaRPr lang="ru-RU" b="1" dirty="0">
              <a:ln>
                <a:solidFill>
                  <a:schemeClr val="tx1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58204" cy="6000768"/>
          </a:xfrm>
        </p:spPr>
        <p:txBody>
          <a:bodyPr numCol="1">
            <a:normAutofit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3600" b="1" u="sng" dirty="0" smtClean="0">
                <a:solidFill>
                  <a:srgbClr val="0070C0"/>
                </a:solidFill>
              </a:rPr>
              <a:t>Общий </a:t>
            </a:r>
            <a:r>
              <a:rPr lang="ru-RU" sz="3600" b="1" u="sng" dirty="0" err="1" smtClean="0">
                <a:solidFill>
                  <a:srgbClr val="0070C0"/>
                </a:solidFill>
              </a:rPr>
              <a:t>падежуни</a:t>
            </a:r>
            <a:r>
              <a:rPr lang="ru-RU" sz="3600" b="1" u="sng" dirty="0" smtClean="0">
                <a:solidFill>
                  <a:srgbClr val="0070C0"/>
                </a:solidFill>
              </a:rPr>
              <a:t> :        Мер </a:t>
            </a:r>
            <a:r>
              <a:rPr lang="ru-RU" sz="3000" b="1" u="sng" dirty="0" err="1" smtClean="0">
                <a:solidFill>
                  <a:srgbClr val="0070C0"/>
                </a:solidFill>
              </a:rPr>
              <a:t>падежуни</a:t>
            </a:r>
            <a:r>
              <a:rPr lang="ru-RU" sz="3000" b="1" u="sng" dirty="0" smtClean="0">
                <a:solidFill>
                  <a:srgbClr val="0070C0"/>
                </a:solidFill>
              </a:rPr>
              <a:t> :</a:t>
            </a:r>
          </a:p>
          <a:p>
            <a:pPr>
              <a:buNone/>
            </a:pPr>
            <a:r>
              <a:rPr lang="ru-RU" dirty="0" smtClean="0"/>
              <a:t>У.п. </a:t>
            </a:r>
            <a:r>
              <a:rPr lang="ru-RU" dirty="0" err="1" smtClean="0"/>
              <a:t>Дагъистан</a:t>
            </a:r>
            <a:r>
              <a:rPr lang="ru-RU" dirty="0" smtClean="0"/>
              <a:t>                          </a:t>
            </a:r>
            <a:r>
              <a:rPr lang="ru-RU" dirty="0" err="1" smtClean="0"/>
              <a:t>Гъ.п</a:t>
            </a:r>
            <a:r>
              <a:rPr lang="ru-RU" dirty="0" smtClean="0"/>
              <a:t>. </a:t>
            </a:r>
            <a:r>
              <a:rPr lang="ru-RU" dirty="0" err="1" smtClean="0"/>
              <a:t>махьиличи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А.п. </a:t>
            </a:r>
            <a:r>
              <a:rPr lang="ru-RU" dirty="0" err="1" smtClean="0"/>
              <a:t>Дагъистай</a:t>
            </a:r>
            <a:r>
              <a:rPr lang="ru-RU" dirty="0" smtClean="0"/>
              <a:t>                     Б.п.  </a:t>
            </a:r>
            <a:r>
              <a:rPr lang="ru-RU" dirty="0" err="1" smtClean="0"/>
              <a:t>махьиличибях</a:t>
            </a:r>
            <a:r>
              <a:rPr lang="en-US" dirty="0" smtClean="0"/>
              <a:t>I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Х.п. </a:t>
            </a:r>
            <a:r>
              <a:rPr lang="ru-RU" dirty="0" err="1" smtClean="0"/>
              <a:t>Дагъиста</a:t>
            </a:r>
            <a:r>
              <a:rPr lang="ru-RU" dirty="0" smtClean="0"/>
              <a:t>                 Д.п. </a:t>
            </a:r>
            <a:r>
              <a:rPr lang="ru-RU" dirty="0" err="1" smtClean="0"/>
              <a:t>махьиличиб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Л.п. </a:t>
            </a:r>
            <a:r>
              <a:rPr lang="ru-RU" dirty="0" err="1" smtClean="0"/>
              <a:t>Дагъистайс</a:t>
            </a:r>
            <a:r>
              <a:rPr lang="ru-RU" dirty="0" smtClean="0"/>
              <a:t>                  П.п.  </a:t>
            </a:r>
            <a:r>
              <a:rPr lang="ru-RU" dirty="0" err="1" smtClean="0"/>
              <a:t>махьиличибад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Б.п. </a:t>
            </a:r>
            <a:r>
              <a:rPr lang="ru-RU" dirty="0" err="1" smtClean="0"/>
              <a:t>Дагъистай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Гь.п</a:t>
            </a:r>
            <a:r>
              <a:rPr lang="ru-RU" dirty="0" smtClean="0"/>
              <a:t>. </a:t>
            </a:r>
            <a:r>
              <a:rPr lang="ru-RU" dirty="0" err="1" smtClean="0"/>
              <a:t>Дагъистай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С.п. </a:t>
            </a:r>
            <a:r>
              <a:rPr lang="ru-RU" dirty="0" err="1" smtClean="0"/>
              <a:t>Дагъистай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925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75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3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425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65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450"/>
                            </p:stCondLst>
                            <p:childTnLst>
                              <p:par>
                                <p:cTn id="5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275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4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Существительноела</a:t>
            </a:r>
            <a:r>
              <a:rPr lang="ru-RU" dirty="0" smtClean="0"/>
              <a:t> </a:t>
            </a:r>
            <a:r>
              <a:rPr lang="ru-RU" dirty="0" err="1" smtClean="0"/>
              <a:t>лер</a:t>
            </a:r>
            <a:r>
              <a:rPr lang="ru-RU" dirty="0" smtClean="0"/>
              <a:t> </a:t>
            </a:r>
            <a:r>
              <a:rPr lang="ru-RU" dirty="0" err="1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ябал</a:t>
            </a:r>
            <a:r>
              <a:rPr lang="ru-RU" dirty="0" smtClean="0"/>
              <a:t> склонение.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000241"/>
            <a:ext cx="4500594" cy="1857387"/>
          </a:xfrm>
        </p:spPr>
        <p:txBody>
          <a:bodyPr>
            <a:noAutofit/>
          </a:bodyPr>
          <a:lstStyle/>
          <a:p>
            <a:r>
              <a:rPr lang="ru-RU" sz="4800" dirty="0" smtClean="0"/>
              <a:t>1 </a:t>
            </a:r>
            <a:r>
              <a:rPr lang="ru-RU" sz="4800" dirty="0" err="1" smtClean="0"/>
              <a:t>скл</a:t>
            </a:r>
            <a:r>
              <a:rPr lang="ru-RU" sz="4800" dirty="0" smtClean="0"/>
              <a:t>. – ни</a:t>
            </a:r>
          </a:p>
          <a:p>
            <a:r>
              <a:rPr lang="ru-RU" sz="4800" dirty="0" smtClean="0"/>
              <a:t>2 </a:t>
            </a:r>
            <a:r>
              <a:rPr lang="ru-RU" sz="4800" dirty="0" err="1" smtClean="0"/>
              <a:t>скл</a:t>
            </a:r>
            <a:r>
              <a:rPr lang="ru-RU" sz="4800" dirty="0" smtClean="0"/>
              <a:t>. – </a:t>
            </a:r>
            <a:r>
              <a:rPr lang="ru-RU" sz="4800" dirty="0" err="1" smtClean="0"/>
              <a:t>й</a:t>
            </a:r>
            <a:endParaRPr lang="ru-RU" sz="4800" dirty="0" smtClean="0"/>
          </a:p>
          <a:p>
            <a:r>
              <a:rPr lang="ru-RU" sz="4800" dirty="0" smtClean="0"/>
              <a:t>3 </a:t>
            </a:r>
            <a:r>
              <a:rPr lang="ru-RU" sz="4800" dirty="0" err="1" smtClean="0"/>
              <a:t>скл</a:t>
            </a:r>
            <a:r>
              <a:rPr lang="ru-RU" sz="4800" dirty="0" smtClean="0"/>
              <a:t>. – ли </a:t>
            </a:r>
            <a:endParaRPr lang="ru-RU" sz="4800" dirty="0"/>
          </a:p>
        </p:txBody>
      </p:sp>
      <p:pic>
        <p:nvPicPr>
          <p:cNvPr id="4" name="Рисунок 3" descr="schoolkid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479" y="3286124"/>
            <a:ext cx="4540521" cy="357187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Релаксация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музыка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14678" y="1071546"/>
            <a:ext cx="6397946" cy="471490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Х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унт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ен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мургьи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ц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уба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арц</a:t>
            </a:r>
            <a:endParaRPr lang="ru-RU" sz="3200" b="1" dirty="0" smtClean="0">
              <a:ln>
                <a:solidFill>
                  <a:srgbClr val="663300"/>
                </a:solidFill>
              </a:ln>
              <a:solidFill>
                <a:schemeClr val="bg1"/>
              </a:solidFill>
            </a:endParaRPr>
          </a:p>
          <a:p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Лайдик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ис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урхьулизи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,</a:t>
            </a:r>
          </a:p>
          <a:p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Ват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ан,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х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у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хъумартурли</a:t>
            </a:r>
            <a:endParaRPr lang="ru-RU" sz="3200" b="1" dirty="0" smtClean="0">
              <a:ln>
                <a:solidFill>
                  <a:srgbClr val="663300"/>
                </a:solidFill>
              </a:ln>
              <a:solidFill>
                <a:schemeClr val="bg1"/>
              </a:solidFill>
            </a:endParaRPr>
          </a:p>
          <a:p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Илдачи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хъарахъасли</a:t>
            </a:r>
            <a:endParaRPr lang="ru-RU" sz="3200" b="1" dirty="0" smtClean="0">
              <a:ln>
                <a:solidFill>
                  <a:srgbClr val="663300"/>
                </a:solidFill>
              </a:ln>
              <a:solidFill>
                <a:schemeClr val="bg1"/>
              </a:solidFill>
            </a:endParaRPr>
          </a:p>
          <a:p>
            <a:endParaRPr lang="ru-RU" sz="3200" b="1" dirty="0" smtClean="0">
              <a:ln>
                <a:solidFill>
                  <a:srgbClr val="663300"/>
                </a:solidFill>
              </a:ln>
              <a:solidFill>
                <a:schemeClr val="bg1"/>
              </a:solidFill>
            </a:endParaRPr>
          </a:p>
          <a:p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Ц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али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бигаб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мас-хазна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,</a:t>
            </a:r>
          </a:p>
          <a:p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Сунес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жан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харждарасли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,</a:t>
            </a:r>
          </a:p>
          <a:p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Дила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ах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ерси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Ват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ан </a:t>
            </a:r>
          </a:p>
          <a:p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Х</a:t>
            </a:r>
            <a:r>
              <a:rPr lang="en-US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ечила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хъумартасли</a:t>
            </a:r>
            <a:r>
              <a:rPr lang="ru-RU" sz="32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.</a:t>
            </a:r>
          </a:p>
          <a:p>
            <a:endParaRPr lang="ru-RU" sz="2800" b="1" dirty="0" smtClean="0">
              <a:ln>
                <a:solidFill>
                  <a:srgbClr val="663300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ru-RU" sz="28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  </a:t>
            </a:r>
            <a:r>
              <a:rPr lang="ru-RU" sz="28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Аминат</a:t>
            </a:r>
            <a:r>
              <a:rPr lang="ru-RU" sz="2800" b="1" dirty="0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rgbClr val="663300"/>
                  </a:solidFill>
                </a:ln>
                <a:solidFill>
                  <a:schemeClr val="bg1"/>
                </a:solidFill>
              </a:rPr>
              <a:t>Абдулманапова</a:t>
            </a:r>
            <a:endParaRPr lang="ru-RU" sz="3200" b="1" dirty="0">
              <a:ln>
                <a:solidFill>
                  <a:srgbClr val="6633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357166"/>
            <a:ext cx="7858148" cy="571480"/>
          </a:xfrm>
        </p:spPr>
        <p:txBody>
          <a:bodyPr>
            <a:noAutofit/>
          </a:bodyPr>
          <a:lstStyle/>
          <a:p>
            <a:r>
              <a:rPr lang="ru-RU" sz="4400" dirty="0" err="1" smtClean="0"/>
              <a:t>Дила</a:t>
            </a:r>
            <a:r>
              <a:rPr lang="ru-RU" sz="4400" dirty="0" smtClean="0"/>
              <a:t> Ват</a:t>
            </a:r>
            <a:r>
              <a:rPr lang="en-US" sz="4400" dirty="0" smtClean="0"/>
              <a:t>I</a:t>
            </a:r>
            <a:r>
              <a:rPr lang="ru-RU" sz="4400" dirty="0" smtClean="0"/>
              <a:t>ан</a:t>
            </a:r>
            <a:endParaRPr lang="ru-RU" sz="4400" dirty="0"/>
          </a:p>
        </p:txBody>
      </p:sp>
      <p:pic>
        <p:nvPicPr>
          <p:cNvPr id="8" name="Содержимое 7" descr="c16117e076ab18ea8ae059ecb6f2480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17784" b="13398"/>
          <a:stretch>
            <a:fillRect/>
          </a:stretch>
        </p:blipFill>
        <p:spPr>
          <a:xfrm>
            <a:off x="357158" y="1785926"/>
            <a:ext cx="2641898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err="1" smtClean="0"/>
              <a:t>Карточкабачил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х</a:t>
            </a:r>
            <a:r>
              <a:rPr lang="en-US" sz="4400" b="1" dirty="0" smtClean="0"/>
              <a:t>I</a:t>
            </a:r>
            <a:r>
              <a:rPr lang="ru-RU" sz="4400" b="1" dirty="0" err="1" smtClean="0"/>
              <a:t>янчи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Ват</a:t>
            </a:r>
            <a:r>
              <a:rPr lang="en-US" dirty="0" smtClean="0"/>
              <a:t>I</a:t>
            </a:r>
            <a:r>
              <a:rPr lang="ru-RU" dirty="0" smtClean="0"/>
              <a:t>ан! – </a:t>
            </a:r>
            <a:r>
              <a:rPr lang="ru-RU" dirty="0" err="1" smtClean="0"/>
              <a:t>бик</a:t>
            </a:r>
            <a:r>
              <a:rPr lang="en-US" dirty="0" smtClean="0"/>
              <a:t>I</a:t>
            </a:r>
            <a:r>
              <a:rPr lang="ru-RU" dirty="0" smtClean="0"/>
              <a:t>ар </a:t>
            </a:r>
            <a:r>
              <a:rPr lang="ru-RU" dirty="0" err="1" smtClean="0"/>
              <a:t>адамти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Чумал</a:t>
            </a:r>
            <a:r>
              <a:rPr lang="ru-RU" dirty="0" smtClean="0"/>
              <a:t> Ват</a:t>
            </a:r>
            <a:r>
              <a:rPr lang="en-US" dirty="0" smtClean="0"/>
              <a:t>I</a:t>
            </a:r>
            <a:r>
              <a:rPr lang="ru-RU" dirty="0" smtClean="0"/>
              <a:t>ан </a:t>
            </a:r>
            <a:r>
              <a:rPr lang="ru-RU" dirty="0" err="1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едирар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Гьар</a:t>
            </a:r>
            <a:r>
              <a:rPr lang="ru-RU" dirty="0" smtClean="0"/>
              <a:t> </a:t>
            </a:r>
            <a:r>
              <a:rPr lang="ru-RU" dirty="0" err="1" smtClean="0"/>
              <a:t>жанна</a:t>
            </a:r>
            <a:r>
              <a:rPr lang="ru-RU" dirty="0" smtClean="0"/>
              <a:t>, </a:t>
            </a:r>
            <a:r>
              <a:rPr lang="ru-RU" dirty="0" err="1" smtClean="0"/>
              <a:t>гьар</a:t>
            </a:r>
            <a:r>
              <a:rPr lang="ru-RU" dirty="0" smtClean="0"/>
              <a:t> </a:t>
            </a:r>
            <a:r>
              <a:rPr lang="ru-RU" dirty="0" err="1" smtClean="0"/>
              <a:t>адамла</a:t>
            </a:r>
            <a:endParaRPr lang="ru-RU" dirty="0" smtClean="0"/>
          </a:p>
          <a:p>
            <a:r>
              <a:rPr lang="ru-RU" dirty="0" err="1" smtClean="0"/>
              <a:t>Нешра</a:t>
            </a:r>
            <a:r>
              <a:rPr lang="ru-RU" dirty="0" smtClean="0"/>
              <a:t> ч</a:t>
            </a:r>
            <a:r>
              <a:rPr lang="en-US" dirty="0" smtClean="0"/>
              <a:t>I</a:t>
            </a:r>
            <a:r>
              <a:rPr lang="ru-RU" dirty="0" err="1" smtClean="0"/>
              <a:t>янк</a:t>
            </a:r>
            <a:r>
              <a:rPr lang="en-US" dirty="0" smtClean="0"/>
              <a:t>I</a:t>
            </a:r>
            <a:r>
              <a:rPr lang="ru-RU" dirty="0" smtClean="0"/>
              <a:t>ли </a:t>
            </a:r>
            <a:r>
              <a:rPr lang="ru-RU" dirty="0" err="1" smtClean="0"/>
              <a:t>ца</a:t>
            </a:r>
            <a:r>
              <a:rPr lang="ru-RU" dirty="0" smtClean="0"/>
              <a:t> </a:t>
            </a:r>
            <a:r>
              <a:rPr lang="ru-RU" dirty="0" err="1" smtClean="0"/>
              <a:t>рирар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i="1" dirty="0" err="1" smtClean="0"/>
              <a:t>Иш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назмулизир</a:t>
            </a:r>
            <a:r>
              <a:rPr lang="ru-RU" b="1" i="1" dirty="0" smtClean="0"/>
              <a:t> </a:t>
            </a:r>
            <a:r>
              <a:rPr lang="ru-RU" b="1" i="1" dirty="0" err="1" smtClean="0"/>
              <a:t>хасти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ва</a:t>
            </a:r>
            <a:r>
              <a:rPr lang="ru-RU" b="1" i="1" dirty="0" smtClean="0"/>
              <a:t> т</a:t>
            </a:r>
            <a:r>
              <a:rPr lang="en-US" b="1" i="1" dirty="0" smtClean="0"/>
              <a:t>I</a:t>
            </a:r>
            <a:r>
              <a:rPr lang="ru-RU" b="1" i="1" dirty="0" err="1" smtClean="0"/>
              <a:t>инт</a:t>
            </a:r>
            <a:r>
              <a:rPr lang="en-US" b="1" i="1" dirty="0" smtClean="0"/>
              <a:t>I</a:t>
            </a:r>
            <a:r>
              <a:rPr lang="ru-RU" b="1" i="1" dirty="0" err="1" smtClean="0"/>
              <a:t>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сущ-би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даргая</a:t>
            </a:r>
            <a:r>
              <a:rPr lang="ru-RU" b="1" i="1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9" descr="j02321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48438" y="1357298"/>
            <a:ext cx="25955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Дубурти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428604"/>
            <a:ext cx="5929354" cy="5357850"/>
          </a:xfrm>
          <a:prstGeom prst="flowChartAlternateProcess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98525" indent="17463"/>
            <a:r>
              <a:rPr lang="ru-RU" sz="4800" dirty="0" smtClean="0"/>
              <a:t>Ват</a:t>
            </a:r>
            <a:r>
              <a:rPr lang="en-US" sz="4800" dirty="0" smtClean="0"/>
              <a:t>I</a:t>
            </a:r>
            <a:r>
              <a:rPr lang="ru-RU" sz="4800" dirty="0" smtClean="0"/>
              <a:t>ан,</a:t>
            </a:r>
          </a:p>
          <a:p>
            <a:pPr marL="898525" indent="17463"/>
            <a:r>
              <a:rPr lang="ru-RU" sz="4800" dirty="0" smtClean="0"/>
              <a:t> </a:t>
            </a:r>
            <a:r>
              <a:rPr lang="ru-RU" sz="4800" dirty="0" err="1" smtClean="0"/>
              <a:t>адамти</a:t>
            </a:r>
            <a:r>
              <a:rPr lang="ru-RU" sz="4800" dirty="0" smtClean="0"/>
              <a:t>, </a:t>
            </a:r>
          </a:p>
          <a:p>
            <a:pPr marL="898525" indent="17463"/>
            <a:r>
              <a:rPr lang="ru-RU" sz="4800" dirty="0" err="1" smtClean="0"/>
              <a:t>жанна</a:t>
            </a:r>
            <a:r>
              <a:rPr lang="ru-RU" sz="4800" dirty="0" smtClean="0"/>
              <a:t>(</a:t>
            </a:r>
            <a:r>
              <a:rPr lang="ru-RU" sz="4800" dirty="0" err="1" smtClean="0"/>
              <a:t>жан</a:t>
            </a:r>
            <a:r>
              <a:rPr lang="ru-RU" sz="4800" dirty="0" smtClean="0"/>
              <a:t>),</a:t>
            </a:r>
          </a:p>
          <a:p>
            <a:pPr marL="898525" indent="17463"/>
            <a:r>
              <a:rPr lang="ru-RU" sz="4800" dirty="0" smtClean="0"/>
              <a:t> </a:t>
            </a:r>
            <a:r>
              <a:rPr lang="ru-RU" sz="4800" dirty="0" err="1" smtClean="0"/>
              <a:t>адамла</a:t>
            </a:r>
            <a:r>
              <a:rPr lang="ru-RU" sz="4800" dirty="0" smtClean="0"/>
              <a:t>, </a:t>
            </a:r>
          </a:p>
          <a:p>
            <a:pPr marL="898525" indent="17463"/>
            <a:r>
              <a:rPr lang="ru-RU" sz="4800" dirty="0" err="1" smtClean="0"/>
              <a:t>нешра</a:t>
            </a:r>
            <a:r>
              <a:rPr lang="ru-RU" sz="4800" dirty="0" smtClean="0"/>
              <a:t>.</a:t>
            </a:r>
          </a:p>
          <a:p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9000" r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28596" y="714356"/>
            <a:ext cx="4071934" cy="6572272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Дагъиста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халкьла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писатель</a:t>
            </a:r>
          </a:p>
          <a:p>
            <a:r>
              <a:rPr lang="ru-RU" sz="4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Г</a:t>
            </a:r>
            <a:r>
              <a:rPr lang="en-US" sz="4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I</a:t>
            </a:r>
            <a:r>
              <a:rPr lang="ru-RU" sz="4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</a:t>
            </a:r>
            <a:r>
              <a:rPr lang="ru-RU" sz="4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Абу-бакар</a:t>
            </a:r>
            <a:r>
              <a:rPr lang="ru-RU" sz="4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ак</a:t>
            </a:r>
            <a:r>
              <a:rPr lang="en-US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I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убси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сай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</a:p>
          <a:p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мургьи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–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арцла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машгьурти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устнала</a:t>
            </a:r>
            <a:endParaRPr lang="ru-RU" sz="32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Кубачила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шилизив</a:t>
            </a:r>
            <a:endParaRPr lang="ru-RU" sz="32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1931 – 1991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дд</a:t>
            </a: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 </a:t>
            </a:r>
            <a:endParaRPr lang="ru-RU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4" name="Содержимое 3" descr="67116_html_m75210a5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786314" y="571480"/>
            <a:ext cx="4143404" cy="5215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14422"/>
            <a:ext cx="9258336" cy="5643578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Гьарил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адамла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сай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ак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убси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сай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х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ерируси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ва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сунес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ах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ерси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г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ямзи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лебси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саби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. Ил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саби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вег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ла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ши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яра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махьи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юртанала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къат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кьакьа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хъулри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Илкьяйда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гьариллис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ах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ерти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сари: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ургуба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анхъ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гьундури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дубурти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диркьби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…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Лерилра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илдазибад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цалабиркуси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саби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 Ват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ан.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610600" cy="8699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7300" b="1" dirty="0" err="1" smtClean="0">
                <a:ln>
                  <a:solidFill>
                    <a:srgbClr val="002060"/>
                  </a:solidFill>
                </a:ln>
                <a:solidFill>
                  <a:srgbClr val="663300"/>
                </a:solidFill>
              </a:rPr>
              <a:t>Буралаби</a:t>
            </a:r>
            <a:r>
              <a:rPr lang="ru-RU" sz="7300" b="1" dirty="0" smtClean="0">
                <a:ln>
                  <a:solidFill>
                    <a:srgbClr val="002060"/>
                  </a:solidFill>
                </a:ln>
                <a:solidFill>
                  <a:srgbClr val="663300"/>
                </a:solidFill>
              </a:rPr>
              <a:t> </a:t>
            </a:r>
            <a:r>
              <a:rPr lang="ru-RU" sz="7300" b="1" dirty="0" err="1" smtClean="0">
                <a:ln>
                  <a:solidFill>
                    <a:srgbClr val="002060"/>
                  </a:solidFill>
                </a:ln>
                <a:solidFill>
                  <a:srgbClr val="663300"/>
                </a:solidFill>
              </a:rPr>
              <a:t>тамандарес</a:t>
            </a:r>
            <a:endParaRPr lang="ru-RU" b="1" dirty="0">
              <a:ln>
                <a:solidFill>
                  <a:srgbClr val="002060"/>
                </a:solidFill>
              </a:ln>
              <a:solidFill>
                <a:srgbClr val="6633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sz="3200" dirty="0" smtClean="0"/>
              <a:t>Ват</a:t>
            </a:r>
            <a:r>
              <a:rPr lang="en-US" sz="3200" dirty="0" smtClean="0"/>
              <a:t>I</a:t>
            </a:r>
            <a:r>
              <a:rPr lang="ru-RU" sz="3200" dirty="0" smtClean="0"/>
              <a:t>ан </a:t>
            </a:r>
            <a:r>
              <a:rPr lang="ru-RU" sz="3200" dirty="0" err="1" smtClean="0"/>
              <a:t>багьандан</a:t>
            </a:r>
            <a:r>
              <a:rPr lang="ru-RU" sz="3200" dirty="0" smtClean="0"/>
              <a:t> </a:t>
            </a:r>
            <a:r>
              <a:rPr lang="ru-RU" sz="3200" dirty="0" err="1" smtClean="0"/>
              <a:t>вебк</a:t>
            </a:r>
            <a:r>
              <a:rPr lang="en-US" sz="3200" dirty="0" smtClean="0"/>
              <a:t>I</a:t>
            </a:r>
            <a:r>
              <a:rPr lang="ru-RU" sz="3200" dirty="0" err="1" smtClean="0"/>
              <a:t>ибсила</a:t>
            </a:r>
            <a:r>
              <a:rPr lang="ru-RU" sz="3200" dirty="0" smtClean="0"/>
              <a:t> у……</a:t>
            </a:r>
          </a:p>
          <a:p>
            <a:pPr marL="514350" indent="-514350">
              <a:buAutoNum type="arabicParenR"/>
            </a:pPr>
            <a:r>
              <a:rPr lang="ru-RU" sz="3200" dirty="0" err="1" smtClean="0"/>
              <a:t>Адамлис</a:t>
            </a:r>
            <a:r>
              <a:rPr lang="ru-RU" sz="3200" dirty="0" smtClean="0"/>
              <a:t> бег</a:t>
            </a:r>
            <a:r>
              <a:rPr lang="en-US" sz="3200" dirty="0" smtClean="0"/>
              <a:t>I</a:t>
            </a:r>
            <a:r>
              <a:rPr lang="ru-RU" sz="3200" dirty="0" err="1" smtClean="0"/>
              <a:t>лара</a:t>
            </a:r>
            <a:r>
              <a:rPr lang="ru-RU" sz="3200" dirty="0" smtClean="0"/>
              <a:t> </a:t>
            </a:r>
            <a:r>
              <a:rPr lang="ru-RU" sz="3200" dirty="0" err="1" smtClean="0"/>
              <a:t>дурхъати</a:t>
            </a:r>
            <a:r>
              <a:rPr lang="ru-RU" sz="3200" dirty="0" smtClean="0"/>
              <a:t> </a:t>
            </a:r>
            <a:r>
              <a:rPr lang="ru-RU" sz="3200" dirty="0" err="1" smtClean="0"/>
              <a:t>нешра........сари</a:t>
            </a:r>
            <a:r>
              <a:rPr lang="ru-RU" sz="3200" dirty="0" smtClean="0"/>
              <a:t>.</a:t>
            </a:r>
          </a:p>
          <a:p>
            <a:pPr marL="514350" indent="-514350">
              <a:buAutoNum type="arabicParenR"/>
            </a:pPr>
            <a:r>
              <a:rPr lang="ru-RU" sz="3200" dirty="0" smtClean="0"/>
              <a:t>Ват</a:t>
            </a:r>
            <a:r>
              <a:rPr lang="en-US" sz="3200" dirty="0" smtClean="0"/>
              <a:t>I</a:t>
            </a:r>
            <a:r>
              <a:rPr lang="ru-RU" sz="3200" dirty="0" err="1" smtClean="0"/>
              <a:t>айс</a:t>
            </a:r>
            <a:r>
              <a:rPr lang="ru-RU" sz="3200" dirty="0" smtClean="0"/>
              <a:t> </a:t>
            </a:r>
            <a:r>
              <a:rPr lang="ru-RU" sz="3200" dirty="0" err="1" smtClean="0"/>
              <a:t>вершадеш</a:t>
            </a:r>
            <a:r>
              <a:rPr lang="ru-RU" sz="3200" dirty="0" smtClean="0"/>
              <a:t> </a:t>
            </a:r>
            <a:r>
              <a:rPr lang="ru-RU" sz="3200" dirty="0" err="1" smtClean="0"/>
              <a:t>дарибси</a:t>
            </a:r>
            <a:r>
              <a:rPr lang="ru-RU" sz="3200" dirty="0" smtClean="0"/>
              <a:t> </a:t>
            </a:r>
            <a:r>
              <a:rPr lang="ru-RU" sz="3200" dirty="0" err="1" smtClean="0"/>
              <a:t>урши</a:t>
            </a:r>
            <a:r>
              <a:rPr lang="ru-RU" sz="3200" dirty="0" smtClean="0"/>
              <a:t> </a:t>
            </a:r>
            <a:r>
              <a:rPr lang="ru-RU" sz="3200" dirty="0" err="1" smtClean="0"/>
              <a:t>нешли</a:t>
            </a:r>
            <a:r>
              <a:rPr lang="ru-RU" sz="3200" dirty="0" smtClean="0"/>
              <a:t>…. ах</a:t>
            </a:r>
            <a:r>
              <a:rPr lang="en-US" sz="3200" dirty="0" smtClean="0"/>
              <a:t>I</a:t>
            </a:r>
            <a:r>
              <a:rPr lang="ru-RU" sz="3200" dirty="0" err="1" smtClean="0"/>
              <a:t>ен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ru-RU" sz="3200" dirty="0" smtClean="0"/>
              <a:t>Ват</a:t>
            </a:r>
            <a:r>
              <a:rPr lang="en-US" sz="3200" dirty="0" smtClean="0"/>
              <a:t>I</a:t>
            </a:r>
            <a:r>
              <a:rPr lang="ru-RU" sz="3200" dirty="0" err="1" smtClean="0"/>
              <a:t>анра</a:t>
            </a:r>
            <a:r>
              <a:rPr lang="ru-RU" sz="3200" dirty="0" smtClean="0"/>
              <a:t>, 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3200" dirty="0" err="1" smtClean="0"/>
              <a:t>х</a:t>
            </a:r>
            <a:r>
              <a:rPr lang="en-US" sz="3200" dirty="0" smtClean="0"/>
              <a:t>I</a:t>
            </a:r>
            <a:r>
              <a:rPr lang="ru-RU" sz="3200" dirty="0" err="1" smtClean="0"/>
              <a:t>ялалвалтуси</a:t>
            </a:r>
            <a:r>
              <a:rPr lang="ru-RU" sz="3200" dirty="0" smtClean="0"/>
              <a:t>, 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3200" dirty="0" err="1" smtClean="0"/>
              <a:t>х</a:t>
            </a:r>
            <a:r>
              <a:rPr lang="en-US" sz="3200" dirty="0" smtClean="0"/>
              <a:t>I</a:t>
            </a:r>
            <a:r>
              <a:rPr lang="ru-RU" sz="3200" dirty="0" err="1" smtClean="0"/>
              <a:t>ебубк</a:t>
            </a:r>
            <a:r>
              <a:rPr lang="en-US" sz="3200" dirty="0" smtClean="0"/>
              <a:t>I</a:t>
            </a:r>
            <a:r>
              <a:rPr lang="ru-RU" sz="3200" dirty="0" smtClean="0"/>
              <a:t>ар.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 </a:t>
            </a:r>
            <a:r>
              <a:rPr lang="ru-RU" sz="3200" dirty="0" err="1" smtClean="0"/>
              <a:t>Урдатурти</a:t>
            </a:r>
            <a:r>
              <a:rPr lang="ru-RU" sz="3200" dirty="0" smtClean="0"/>
              <a:t> </a:t>
            </a:r>
            <a:r>
              <a:rPr lang="ru-RU" sz="3200" dirty="0" err="1" smtClean="0"/>
              <a:t>дугьби</a:t>
            </a:r>
            <a:r>
              <a:rPr lang="ru-RU" sz="3200" dirty="0" smtClean="0"/>
              <a:t>: </a:t>
            </a:r>
            <a:endParaRPr lang="ru-RU" sz="3200" dirty="0"/>
          </a:p>
        </p:txBody>
      </p:sp>
      <p:pic>
        <p:nvPicPr>
          <p:cNvPr id="7" name="Рисунок 6" descr="graphics-books-28842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3428986"/>
            <a:ext cx="3429014" cy="342901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hkol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3000372"/>
            <a:ext cx="2560070" cy="357187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214290"/>
            <a:ext cx="8429684" cy="6215106"/>
          </a:xfrm>
        </p:spPr>
        <p:txBody>
          <a:bodyPr/>
          <a:lstStyle/>
          <a:p>
            <a:pPr marL="571500" indent="-31750">
              <a:buNone/>
            </a:pPr>
            <a:r>
              <a:rPr lang="ru-RU" sz="4000" b="1" dirty="0" err="1" smtClean="0"/>
              <a:t>Ишди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сущест-чи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прилаг-би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имц</a:t>
            </a:r>
            <a:r>
              <a:rPr lang="en-US" sz="4000" b="1" dirty="0" smtClean="0"/>
              <a:t>I</a:t>
            </a:r>
            <a:r>
              <a:rPr lang="ru-RU" sz="4000" b="1" dirty="0" err="1" smtClean="0"/>
              <a:t>адарили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дугьбала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цалабикуни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дарая</a:t>
            </a:r>
            <a:r>
              <a:rPr lang="ru-RU" sz="4000" b="1" dirty="0" smtClean="0"/>
              <a:t>. </a:t>
            </a:r>
            <a:endParaRPr lang="ru-RU" dirty="0" smtClean="0"/>
          </a:p>
          <a:p>
            <a:pPr marL="571500" indent="-571500" algn="ctr">
              <a:buNone/>
            </a:pPr>
            <a:r>
              <a:rPr lang="ru-RU" sz="4000" i="1" dirty="0" err="1" smtClean="0"/>
              <a:t>Улка,юлдаш</a:t>
            </a:r>
            <a:r>
              <a:rPr lang="ru-RU" sz="4000" i="1" dirty="0" smtClean="0"/>
              <a:t>, </a:t>
            </a:r>
            <a:r>
              <a:rPr lang="ru-RU" sz="4000" i="1" dirty="0" err="1" smtClean="0"/>
              <a:t>узи</a:t>
            </a:r>
            <a:r>
              <a:rPr lang="ru-RU" sz="4000" i="1" dirty="0" smtClean="0"/>
              <a:t>, </a:t>
            </a:r>
            <a:r>
              <a:rPr lang="ru-RU" sz="4000" i="1" dirty="0" err="1" smtClean="0"/>
              <a:t>гьалмагъдеш</a:t>
            </a:r>
            <a:r>
              <a:rPr lang="ru-RU" sz="4000" i="1" dirty="0" smtClean="0"/>
              <a:t>,</a:t>
            </a:r>
          </a:p>
          <a:p>
            <a:pPr marL="571500" indent="-571500" algn="ctr">
              <a:buNone/>
            </a:pPr>
            <a:r>
              <a:rPr lang="ru-RU" sz="4000" i="1" dirty="0" smtClean="0"/>
              <a:t>Ват</a:t>
            </a:r>
            <a:r>
              <a:rPr lang="en-US" sz="4000" i="1" dirty="0" smtClean="0"/>
              <a:t>I</a:t>
            </a:r>
            <a:r>
              <a:rPr lang="ru-RU" sz="4000" i="1" dirty="0" smtClean="0"/>
              <a:t>ан, </a:t>
            </a:r>
            <a:r>
              <a:rPr lang="ru-RU" sz="4000" i="1" dirty="0" err="1" smtClean="0"/>
              <a:t>неш</a:t>
            </a:r>
            <a:r>
              <a:rPr lang="ru-RU" sz="4000" i="1" dirty="0" smtClean="0"/>
              <a:t>, мез.</a:t>
            </a:r>
            <a:endParaRPr lang="ru-RU" sz="4000" i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3999" cy="7250566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785918"/>
                <a:gridCol w="1857388"/>
                <a:gridCol w="1928826"/>
                <a:gridCol w="1643074"/>
                <a:gridCol w="1928793"/>
              </a:tblGrid>
              <a:tr h="1074811">
                <a:tc gridSpan="5">
                  <a:txBody>
                    <a:bodyPr/>
                    <a:lstStyle/>
                    <a:p>
                      <a:pPr algn="ctr"/>
                      <a:r>
                        <a:rPr lang="ru-RU" sz="3600" dirty="0" err="1" smtClean="0"/>
                        <a:t>Дарсла</a:t>
                      </a:r>
                      <a:r>
                        <a:rPr lang="ru-RU" sz="3600" dirty="0" smtClean="0"/>
                        <a:t> итог</a:t>
                      </a:r>
                      <a:br>
                        <a:rPr lang="ru-RU" sz="3600" dirty="0" smtClean="0"/>
                      </a:br>
                      <a:r>
                        <a:rPr lang="ru-RU" sz="2400" dirty="0" smtClean="0"/>
                        <a:t>Тест</a:t>
                      </a:r>
                      <a:endParaRPr lang="ru-RU" sz="3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324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1)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Сущ-ое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саби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…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2)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Сущест-ла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лер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……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3)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Сущест-ла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лер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4)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Сущест-ла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 А.п. 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ахир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 2 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скл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5)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Сущест-ла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 мер </a:t>
                      </a:r>
                      <a:r>
                        <a:rPr lang="ru-RU" sz="2800" b="1" dirty="0" err="1" smtClean="0">
                          <a:solidFill>
                            <a:schemeClr val="bg1"/>
                          </a:solidFill>
                        </a:rPr>
                        <a:t>падежуни</a:t>
                      </a:r>
                      <a:endParaRPr lang="ru-RU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</a:tr>
              <a:tr h="13169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а).бек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член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а).верх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ел падеж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а).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х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ябал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жинс</a:t>
                      </a:r>
                      <a:endParaRPr lang="ru-RU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а).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ла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а).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урегал</a:t>
                      </a:r>
                      <a:endParaRPr lang="ru-RU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131690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б). к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иибил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дараж.чл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б).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вец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ну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цара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падеж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б).к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ел 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жинс</a:t>
                      </a:r>
                      <a:endParaRPr lang="ru-RU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б).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й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б).верх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ел</a:t>
                      </a:r>
                    </a:p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13169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в).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гъайла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бут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в).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ябал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падеж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в).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жинс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агара</a:t>
                      </a:r>
                      <a:endParaRPr lang="ru-RU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в).ни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в).</a:t>
                      </a:r>
                      <a:r>
                        <a:rPr lang="ru-RU" b="1" dirty="0" err="1" smtClean="0">
                          <a:solidFill>
                            <a:schemeClr val="bg1"/>
                          </a:solidFill>
                        </a:rPr>
                        <a:t>авал</a:t>
                      </a:r>
                      <a:endParaRPr lang="ru-RU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700" b="1" dirty="0" err="1" smtClean="0"/>
              <a:t>Дархьти</a:t>
            </a:r>
            <a:r>
              <a:rPr lang="ru-RU" sz="6700" b="1" dirty="0" smtClean="0"/>
              <a:t> </a:t>
            </a:r>
            <a:r>
              <a:rPr lang="ru-RU" sz="6700" b="1" dirty="0" err="1" smtClean="0"/>
              <a:t>х</a:t>
            </a:r>
            <a:r>
              <a:rPr lang="en-US" sz="6700" b="1" dirty="0" smtClean="0"/>
              <a:t>I</a:t>
            </a:r>
            <a:r>
              <a:rPr lang="ru-RU" sz="6700" b="1" dirty="0" err="1" smtClean="0"/>
              <a:t>урпри</a:t>
            </a:r>
            <a:r>
              <a:rPr lang="ru-RU" sz="6700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9600" dirty="0" err="1" smtClean="0"/>
              <a:t>в,б,а,б,в</a:t>
            </a:r>
            <a:r>
              <a:rPr lang="ru-RU" sz="9600" dirty="0" smtClean="0"/>
              <a:t>.</a:t>
            </a:r>
            <a:endParaRPr lang="ru-RU" sz="9600" dirty="0"/>
          </a:p>
        </p:txBody>
      </p:sp>
      <p:pic>
        <p:nvPicPr>
          <p:cNvPr id="4" name="Рисунок 5" descr="7bdd6a2847df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52414" y="4406264"/>
            <a:ext cx="4252909" cy="245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0" y="285728"/>
            <a:ext cx="9144000" cy="1428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Рефлексия</a:t>
            </a:r>
            <a:endParaRPr lang="ru-RU" sz="5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Admin\Рабочий стол\бабочки\s8.pn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00760" y="2071678"/>
            <a:ext cx="2952328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9" name="Рисунок 8" descr="C:\Documents and Settings\Admin\Рабочий стол\бабочки\2.jpg"/>
          <p:cNvPicPr/>
          <p:nvPr/>
        </p:nvPicPr>
        <p:blipFill>
          <a:blip r:embed="rId5" cstate="screen">
            <a:clrChange>
              <a:clrFrom>
                <a:srgbClr val="E6EDF7"/>
              </a:clrFrom>
              <a:clrTo>
                <a:srgbClr val="E6ED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4941168"/>
            <a:ext cx="2732137" cy="1716782"/>
          </a:xfrm>
          <a:prstGeom prst="rect">
            <a:avLst/>
          </a:prstGeom>
          <a:noFill/>
        </p:spPr>
      </p:pic>
      <p:pic>
        <p:nvPicPr>
          <p:cNvPr id="12" name="Рисунок 11" descr="C:\Documents and Settings\Admin\Рабочий стол\бабочки\0_5044c_d3ef4000_XL.gif"/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5072074"/>
            <a:ext cx="2627784" cy="220486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282" y="1785926"/>
            <a:ext cx="61436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1. Се г</a:t>
            </a:r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solidFill>
                  <a:schemeClr val="bg1"/>
                </a:solidFill>
              </a:rPr>
              <a:t>ях</a:t>
            </a:r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solidFill>
                  <a:schemeClr val="bg1"/>
                </a:solidFill>
              </a:rPr>
              <a:t>бизура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х</a:t>
            </a:r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solidFill>
                  <a:schemeClr val="bg1"/>
                </a:solidFill>
              </a:rPr>
              <a:t>ушаб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ишбарх</a:t>
            </a:r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и </a:t>
            </a:r>
            <a:r>
              <a:rPr lang="ru-RU" sz="3200" b="1" dirty="0" err="1" smtClean="0">
                <a:solidFill>
                  <a:schemeClr val="bg1"/>
                </a:solidFill>
              </a:rPr>
              <a:t>дарсличиб</a:t>
            </a:r>
            <a:r>
              <a:rPr lang="ru-RU" sz="3200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2. Се </a:t>
            </a:r>
            <a:r>
              <a:rPr lang="ru-RU" sz="3200" b="1" dirty="0" err="1" smtClean="0">
                <a:solidFill>
                  <a:schemeClr val="bg1"/>
                </a:solidFill>
              </a:rPr>
              <a:t>сагаси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багьуррая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х</a:t>
            </a:r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err="1" smtClean="0">
                <a:solidFill>
                  <a:schemeClr val="bg1"/>
                </a:solidFill>
              </a:rPr>
              <a:t>ушани</a:t>
            </a:r>
            <a:r>
              <a:rPr lang="ru-RU" sz="3200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3. Се </a:t>
            </a:r>
            <a:r>
              <a:rPr lang="ru-RU" sz="3200" b="1" dirty="0" err="1" smtClean="0">
                <a:solidFill>
                  <a:schemeClr val="bg1"/>
                </a:solidFill>
              </a:rPr>
              <a:t>багьес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къиянбухъуна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сагаси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темализибад</a:t>
            </a:r>
            <a:r>
              <a:rPr lang="ru-RU" sz="3200" b="1" dirty="0" smtClean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0" name="Рисунок 9" descr="C:\Documents and Settings\Admin\Рабочий стол\бабочки\a_082316d7.jpg"/>
          <p:cNvPicPr/>
          <p:nvPr/>
        </p:nvPicPr>
        <p:blipFill>
          <a:blip r:embed="rId7" cstate="screen">
            <a:clrChange>
              <a:clrFrom>
                <a:srgbClr val="F9FEF8"/>
              </a:clrFrom>
              <a:clrTo>
                <a:srgbClr val="F9FE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4913784"/>
            <a:ext cx="2376264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772400" cy="1140736"/>
          </a:xfrm>
        </p:spPr>
        <p:txBody>
          <a:bodyPr/>
          <a:lstStyle/>
          <a:p>
            <a:r>
              <a:rPr lang="ru-RU" sz="6000" b="1" spc="0" dirty="0" err="1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Хъули</a:t>
            </a:r>
            <a:r>
              <a:rPr lang="ru-RU" sz="6000" b="1" spc="0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000" b="1" spc="0" dirty="0" err="1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</a:t>
            </a:r>
            <a:r>
              <a:rPr lang="en-US" sz="6000" b="1" spc="0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</a:t>
            </a:r>
            <a:r>
              <a:rPr lang="ru-RU" sz="6000" b="1" spc="0" dirty="0" err="1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янчи</a:t>
            </a:r>
            <a:endParaRPr lang="ru-RU" sz="6000" b="1" spc="0" dirty="0">
              <a:ln w="12700">
                <a:solidFill>
                  <a:schemeClr val="accent2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786842" cy="4998262"/>
          </a:xfrm>
        </p:spPr>
        <p:txBody>
          <a:bodyPr>
            <a:normAutofit/>
          </a:bodyPr>
          <a:lstStyle/>
          <a:p>
            <a:pPr marL="411163" indent="38100">
              <a:buNone/>
            </a:pPr>
            <a:r>
              <a:rPr lang="ru-RU" sz="4000" b="1" dirty="0" err="1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Белк</a:t>
            </a:r>
            <a:r>
              <a:rPr lang="en-US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I</a:t>
            </a:r>
            <a:r>
              <a:rPr lang="ru-RU" sz="4000" b="1" dirty="0" err="1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ес</a:t>
            </a:r>
            <a:r>
              <a:rPr lang="ru-RU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 </a:t>
            </a:r>
            <a:r>
              <a:rPr lang="ru-RU" sz="4000" b="1" dirty="0" err="1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къант</a:t>
            </a:r>
            <a:r>
              <a:rPr lang="en-US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I</a:t>
            </a:r>
            <a:r>
              <a:rPr lang="ru-RU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си сочинение </a:t>
            </a:r>
            <a:r>
              <a:rPr lang="ru-RU" sz="4000" b="1" dirty="0" err="1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вег</a:t>
            </a:r>
            <a:r>
              <a:rPr lang="en-US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I</a:t>
            </a:r>
            <a:r>
              <a:rPr lang="ru-RU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 </a:t>
            </a:r>
            <a:r>
              <a:rPr lang="ru-RU" sz="4000" b="1" dirty="0" err="1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ак</a:t>
            </a:r>
            <a:r>
              <a:rPr lang="en-US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I</a:t>
            </a:r>
            <a:r>
              <a:rPr lang="ru-RU" sz="4000" b="1" dirty="0" err="1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убси</a:t>
            </a:r>
            <a:r>
              <a:rPr lang="ru-RU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 </a:t>
            </a:r>
            <a:r>
              <a:rPr lang="ru-RU" sz="4000" b="1" dirty="0" err="1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мер-мусаличила</a:t>
            </a:r>
            <a:r>
              <a:rPr lang="ru-RU" sz="4000" b="1" dirty="0" smtClean="0">
                <a:gradFill flip="none" rotWithShape="1">
                  <a:gsLst>
                    <a:gs pos="0">
                      <a:schemeClr val="bg1">
                        <a:shade val="100000"/>
                        <a:satMod val="150000"/>
                      </a:schemeClr>
                    </a:gs>
                    <a:gs pos="65000">
                      <a:schemeClr val="tx1">
                        <a:lumMod val="65000"/>
                      </a:schemeClr>
                    </a:gs>
                    <a:gs pos="100000">
                      <a:schemeClr val="tx1">
                        <a:lumMod val="95000"/>
                      </a:schemeClr>
                    </a:gs>
                  </a:gsLst>
                  <a:lin ang="13500000" scaled="1"/>
                  <a:tileRect/>
                </a:gradFill>
              </a:rPr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C:\Documents and Settings\Admin\Рабочий стол\бабочки\e3b316d7a4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81078" y="285728"/>
            <a:ext cx="9325078" cy="8643998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467544" y="4929198"/>
            <a:ext cx="8424936" cy="166815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Г</a:t>
            </a:r>
            <a:r>
              <a:rPr lang="en-US" sz="4400" b="1" dirty="0" smtClean="0">
                <a:solidFill>
                  <a:srgbClr val="7030A0"/>
                </a:solidFill>
              </a:rPr>
              <a:t>I</a:t>
            </a:r>
            <a:r>
              <a:rPr lang="ru-RU" sz="4400" b="1" dirty="0" err="1" smtClean="0">
                <a:solidFill>
                  <a:srgbClr val="7030A0"/>
                </a:solidFill>
              </a:rPr>
              <a:t>ях</a:t>
            </a:r>
            <a:r>
              <a:rPr lang="en-US" sz="4400" b="1" dirty="0" smtClean="0">
                <a:solidFill>
                  <a:srgbClr val="7030A0"/>
                </a:solidFill>
              </a:rPr>
              <a:t>I</a:t>
            </a:r>
            <a:r>
              <a:rPr lang="ru-RU" sz="4400" b="1" dirty="0" smtClean="0">
                <a:solidFill>
                  <a:srgbClr val="7030A0"/>
                </a:solidFill>
              </a:rPr>
              <a:t>ли калена, </a:t>
            </a:r>
            <a:r>
              <a:rPr lang="ru-RU" sz="4400" b="1" dirty="0" err="1" smtClean="0">
                <a:solidFill>
                  <a:srgbClr val="7030A0"/>
                </a:solidFill>
              </a:rPr>
              <a:t>дурх</a:t>
            </a:r>
            <a:r>
              <a:rPr lang="en-US" sz="4400" b="1" dirty="0" smtClean="0">
                <a:solidFill>
                  <a:srgbClr val="7030A0"/>
                </a:solidFill>
              </a:rPr>
              <a:t>I</a:t>
            </a:r>
            <a:r>
              <a:rPr lang="ru-RU" sz="4400" b="1" dirty="0" smtClean="0">
                <a:solidFill>
                  <a:srgbClr val="7030A0"/>
                </a:solidFill>
              </a:rPr>
              <a:t>ни</a:t>
            </a:r>
            <a:r>
              <a:rPr lang="ru-RU" sz="3600" b="1" dirty="0" smtClean="0">
                <a:solidFill>
                  <a:srgbClr val="7030A0"/>
                </a:solidFill>
              </a:rPr>
              <a:t>!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24000" t="-13000" r="-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725470"/>
          </a:xfrm>
        </p:spPr>
        <p:txBody>
          <a:bodyPr>
            <a:noAutofit/>
          </a:bodyPr>
          <a:lstStyle/>
          <a:p>
            <a:r>
              <a:rPr lang="ru-RU" sz="5400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</a:rPr>
              <a:t>Словарный Х</a:t>
            </a:r>
            <a:r>
              <a:rPr lang="en-US" sz="5400" dirty="0" err="1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</a:rPr>
              <a:t>I</a:t>
            </a:r>
            <a:r>
              <a:rPr lang="ru-RU" sz="5400" dirty="0" err="1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</a:rPr>
              <a:t>янчи</a:t>
            </a:r>
            <a:r>
              <a:rPr lang="ru-RU" sz="5400" dirty="0" smtClean="0">
                <a:ln w="5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endParaRPr lang="ru-RU" sz="5400" dirty="0">
              <a:ln w="5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8786906" cy="371477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ямзи</a:t>
            </a:r>
            <a:r>
              <a:rPr lang="ru-RU" b="1" dirty="0" smtClean="0">
                <a:solidFill>
                  <a:srgbClr val="FFFF00"/>
                </a:solidFill>
              </a:rPr>
              <a:t> – угол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Ши</a:t>
            </a:r>
            <a:r>
              <a:rPr lang="ru-RU" b="1" dirty="0" smtClean="0">
                <a:solidFill>
                  <a:srgbClr val="FFFF00"/>
                </a:solidFill>
              </a:rPr>
              <a:t> – село  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Махьи</a:t>
            </a:r>
            <a:r>
              <a:rPr lang="ru-RU" b="1" dirty="0" smtClean="0">
                <a:solidFill>
                  <a:srgbClr val="FFFF00"/>
                </a:solidFill>
              </a:rPr>
              <a:t> – маленькое село (Аул)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Къат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 – вся улица с жителями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Кьакьа</a:t>
            </a:r>
            <a:r>
              <a:rPr lang="ru-RU" b="1" dirty="0" smtClean="0">
                <a:solidFill>
                  <a:srgbClr val="FFFF00"/>
                </a:solidFill>
              </a:rPr>
              <a:t> – улица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Ургуба</a:t>
            </a:r>
            <a:r>
              <a:rPr lang="ru-RU" b="1" dirty="0" smtClean="0">
                <a:solidFill>
                  <a:srgbClr val="FFFF00"/>
                </a:solidFill>
              </a:rPr>
              <a:t> – поле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Дубурти</a:t>
            </a:r>
            <a:r>
              <a:rPr lang="ru-RU" b="1" dirty="0" smtClean="0">
                <a:solidFill>
                  <a:srgbClr val="FFFF00"/>
                </a:solidFill>
              </a:rPr>
              <a:t> – горы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Диркьби</a:t>
            </a:r>
            <a:r>
              <a:rPr lang="ru-RU" b="1" dirty="0" smtClean="0">
                <a:solidFill>
                  <a:srgbClr val="FFFF00"/>
                </a:solidFill>
              </a:rPr>
              <a:t> – равнина </a:t>
            </a:r>
          </a:p>
          <a:p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143240" y="2857496"/>
            <a:ext cx="54292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Ишди</a:t>
            </a:r>
            <a:r>
              <a:rPr lang="ru-RU" sz="2800" b="1" dirty="0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дугьби</a:t>
            </a:r>
            <a:r>
              <a:rPr lang="ru-RU" sz="2800" b="1" dirty="0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пайдаладарили</a:t>
            </a:r>
            <a:r>
              <a:rPr lang="ru-RU" sz="2800" b="1" dirty="0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предложениеби</a:t>
            </a:r>
            <a:r>
              <a:rPr lang="ru-RU" sz="2800" b="1" dirty="0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bg1"/>
                </a:solidFill>
              </a:rPr>
              <a:t>цаладяхъес</a:t>
            </a:r>
            <a:r>
              <a:rPr lang="ru-RU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8"/>
          </a:xfrm>
        </p:spPr>
        <p:txBody>
          <a:bodyPr>
            <a:noAutofit/>
          </a:bodyPr>
          <a:lstStyle/>
          <a:p>
            <a:r>
              <a:rPr lang="ru-RU" sz="66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Творческий </a:t>
            </a:r>
            <a:r>
              <a:rPr lang="en-US" sz="6600" dirty="0" err="1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xI</a:t>
            </a:r>
            <a:r>
              <a:rPr lang="ru-RU" sz="6600" dirty="0" err="1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янчи</a:t>
            </a:r>
            <a:endParaRPr lang="ru-RU" sz="6600" dirty="0">
              <a:ln w="28575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00240"/>
            <a:ext cx="7072362" cy="4526958"/>
          </a:xfrm>
        </p:spPr>
        <p:txBody>
          <a:bodyPr/>
          <a:lstStyle/>
          <a:p>
            <a:pPr algn="ctr">
              <a:buNone/>
            </a:pPr>
            <a:r>
              <a:rPr lang="ru-RU" sz="3200" b="1" dirty="0" err="1" smtClean="0"/>
              <a:t>Дагъиста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дубурти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жагати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ахъти</a:t>
            </a:r>
            <a:r>
              <a:rPr lang="ru-RU" sz="3200" b="1" dirty="0" smtClean="0"/>
              <a:t> сари</a:t>
            </a:r>
          </a:p>
          <a:p>
            <a:endParaRPr lang="ru-RU" sz="3200" dirty="0" smtClean="0"/>
          </a:p>
          <a:p>
            <a:r>
              <a:rPr lang="ru-RU" sz="3200" dirty="0" err="1" smtClean="0"/>
              <a:t>Иш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предложениела</a:t>
            </a:r>
            <a:r>
              <a:rPr lang="ru-RU" sz="3200" dirty="0" smtClean="0"/>
              <a:t> синтаксический разбор </a:t>
            </a:r>
            <a:r>
              <a:rPr lang="ru-RU" sz="3200" dirty="0" err="1" smtClean="0"/>
              <a:t>барес</a:t>
            </a:r>
            <a:r>
              <a:rPr lang="ru-RU" sz="3200" dirty="0" smtClean="0"/>
              <a:t>.</a:t>
            </a:r>
          </a:p>
          <a:p>
            <a:endParaRPr lang="ru-RU" sz="3200" dirty="0" smtClean="0"/>
          </a:p>
          <a:p>
            <a:r>
              <a:rPr lang="ru-RU" sz="3200" dirty="0" err="1" smtClean="0"/>
              <a:t>Иш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предложениелизир</a:t>
            </a:r>
            <a:r>
              <a:rPr lang="ru-RU" sz="3200" dirty="0" smtClean="0"/>
              <a:t> </a:t>
            </a:r>
            <a:r>
              <a:rPr lang="ru-RU" sz="3200" dirty="0" err="1" smtClean="0"/>
              <a:t>даргая</a:t>
            </a:r>
            <a:r>
              <a:rPr lang="ru-RU" sz="3200" dirty="0" smtClean="0"/>
              <a:t> </a:t>
            </a:r>
            <a:r>
              <a:rPr lang="ru-RU" sz="3200" dirty="0" err="1" smtClean="0"/>
              <a:t>существительноеби</a:t>
            </a:r>
            <a:r>
              <a:rPr lang="ru-RU" sz="3200" dirty="0" smtClean="0"/>
              <a:t>.</a:t>
            </a:r>
          </a:p>
          <a:p>
            <a:endParaRPr lang="ru-RU" dirty="0" smtClean="0"/>
          </a:p>
        </p:txBody>
      </p:sp>
      <p:pic>
        <p:nvPicPr>
          <p:cNvPr id="4" name="Рисунок 3" descr="chouetteinstit5561255fb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1071546"/>
            <a:ext cx="2214546" cy="239909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428596" y="214290"/>
            <a:ext cx="5857916" cy="1571636"/>
          </a:xfrm>
          <a:prstGeom prst="wedgeRoundRectCallout">
            <a:avLst>
              <a:gd name="adj1" fmla="val 64133"/>
              <a:gd name="adj2" fmla="val 73946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err="1" smtClean="0">
                <a:solidFill>
                  <a:schemeClr val="bg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Сагаси</a:t>
            </a:r>
            <a:r>
              <a:rPr lang="ru-RU" sz="6600" b="1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тема.</a:t>
            </a:r>
            <a:r>
              <a:rPr lang="ru-RU" b="1" i="1" dirty="0" smtClean="0">
                <a:solidFill>
                  <a:schemeClr val="bg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dirty="0"/>
          </a:p>
        </p:txBody>
      </p:sp>
      <p:pic>
        <p:nvPicPr>
          <p:cNvPr id="5" name="Рисунок 4" descr="pen&amp;ink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9586" y="5429264"/>
            <a:ext cx="1214414" cy="1209268"/>
          </a:xfrm>
          <a:prstGeom prst="rect">
            <a:avLst/>
          </a:prstGeom>
        </p:spPr>
      </p:pic>
      <p:pic>
        <p:nvPicPr>
          <p:cNvPr id="7" name="Рисунок 6" descr="7513461-cartoon-wise-owl-teaching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388" y="1214422"/>
            <a:ext cx="2714612" cy="21377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43248"/>
            <a:ext cx="9501222" cy="2357454"/>
          </a:xfrm>
        </p:spPr>
        <p:txBody>
          <a:bodyPr>
            <a:noAutofit/>
          </a:bodyPr>
          <a:lstStyle/>
          <a:p>
            <a:r>
              <a:rPr lang="ru-RU" sz="6600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Существительное-</a:t>
            </a:r>
            <a:br>
              <a:rPr lang="ru-RU" sz="6600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6600" i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личила</a:t>
            </a:r>
            <a:r>
              <a:rPr lang="ru-RU" sz="6600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600" i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баянти</a:t>
            </a:r>
            <a:endParaRPr lang="ru-RU" sz="6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57364"/>
            <a:ext cx="8686800" cy="45720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800" b="1" dirty="0" err="1" smtClean="0"/>
              <a:t>Гьандикахъес</a:t>
            </a:r>
            <a:r>
              <a:rPr lang="ru-RU" sz="4800" b="1" dirty="0" smtClean="0"/>
              <a:t>..........................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800" b="1" dirty="0" err="1" smtClean="0"/>
              <a:t>Бурсидиэс</a:t>
            </a:r>
            <a:r>
              <a:rPr lang="ru-RU" sz="4800" b="1" dirty="0" smtClean="0"/>
              <a:t>, дек</a:t>
            </a:r>
            <a:r>
              <a:rPr lang="en-US" sz="4800" b="1" dirty="0" smtClean="0"/>
              <a:t>I</a:t>
            </a:r>
            <a:r>
              <a:rPr lang="ru-RU" sz="4800" b="1" dirty="0" err="1" smtClean="0"/>
              <a:t>ардирес</a:t>
            </a:r>
            <a:r>
              <a:rPr lang="ru-RU" sz="4800" b="1" dirty="0" smtClean="0"/>
              <a:t> ………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800" b="1" dirty="0" err="1" smtClean="0"/>
              <a:t>Дархьли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падежунар-ес</a:t>
            </a:r>
            <a:r>
              <a:rPr lang="ru-RU" sz="4800" b="1" dirty="0" smtClean="0"/>
              <a:t> …………</a:t>
            </a:r>
            <a:r>
              <a:rPr lang="ru-RU" sz="4800" b="1" dirty="0" err="1" smtClean="0"/>
              <a:t>ва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бархьли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белгибирес</a:t>
            </a:r>
            <a:r>
              <a:rPr lang="ru-RU" sz="4800" b="1" dirty="0" smtClean="0"/>
              <a:t> склонение…………..</a:t>
            </a:r>
          </a:p>
          <a:p>
            <a:endParaRPr lang="ru-RU" dirty="0"/>
          </a:p>
        </p:txBody>
      </p:sp>
      <p:pic>
        <p:nvPicPr>
          <p:cNvPr id="4" name="Picture 3" descr="image55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286388"/>
            <a:ext cx="2143113" cy="126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Горизонтальный свиток 4"/>
          <p:cNvSpPr/>
          <p:nvPr/>
        </p:nvSpPr>
        <p:spPr>
          <a:xfrm>
            <a:off x="428596" y="214290"/>
            <a:ext cx="8215370" cy="1643074"/>
          </a:xfrm>
          <a:prstGeom prst="horizontalScroll">
            <a:avLst>
              <a:gd name="adj" fmla="val 145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Дарсла</a:t>
            </a: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мурад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578" y="500042"/>
            <a:ext cx="8229600" cy="6715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   Существительное </a:t>
            </a:r>
            <a:r>
              <a:rPr lang="ru-RU" sz="4800" dirty="0" err="1" smtClean="0"/>
              <a:t>гъайла</a:t>
            </a:r>
            <a:r>
              <a:rPr lang="ru-RU" sz="4800" dirty="0" smtClean="0"/>
              <a:t> бут</a:t>
            </a:r>
            <a:r>
              <a:rPr lang="en-US" sz="4800" dirty="0" smtClean="0"/>
              <a:t>I</a:t>
            </a:r>
            <a:r>
              <a:rPr lang="ru-RU" sz="4800" dirty="0" smtClean="0"/>
              <a:t>а </a:t>
            </a:r>
            <a:r>
              <a:rPr lang="ru-RU" sz="4800" dirty="0" err="1" smtClean="0"/>
              <a:t>саби</a:t>
            </a:r>
            <a:r>
              <a:rPr lang="ru-RU" sz="4800" dirty="0" smtClean="0"/>
              <a:t>, </a:t>
            </a:r>
            <a:r>
              <a:rPr lang="ru-RU" sz="4800" dirty="0" err="1" smtClean="0"/>
              <a:t>суненира</a:t>
            </a:r>
            <a:r>
              <a:rPr lang="ru-RU" sz="4800" dirty="0" smtClean="0"/>
              <a:t> сек</a:t>
            </a:r>
            <a:r>
              <a:rPr lang="en-US" sz="4800" dirty="0" smtClean="0"/>
              <a:t>I</a:t>
            </a:r>
            <a:r>
              <a:rPr lang="ru-RU" sz="4800" dirty="0" smtClean="0"/>
              <a:t>ал </a:t>
            </a:r>
            <a:r>
              <a:rPr lang="ru-RU" sz="4800" dirty="0" err="1" smtClean="0"/>
              <a:t>чебиахъуси</a:t>
            </a:r>
            <a:r>
              <a:rPr lang="ru-RU" sz="4800" dirty="0" smtClean="0"/>
              <a:t>, </a:t>
            </a:r>
            <a:r>
              <a:rPr lang="ru-RU" sz="4800" dirty="0" err="1" smtClean="0"/>
              <a:t>Чи</a:t>
            </a:r>
            <a:r>
              <a:rPr lang="ru-RU" sz="4800" dirty="0" smtClean="0"/>
              <a:t>? Се ?  Чили? (Чини?) Сели? </a:t>
            </a:r>
            <a:r>
              <a:rPr lang="ru-RU" sz="4800" dirty="0" err="1" smtClean="0"/>
              <a:t>Ибти</a:t>
            </a:r>
            <a:r>
              <a:rPr lang="ru-RU" sz="4800" dirty="0" smtClean="0"/>
              <a:t> </a:t>
            </a:r>
            <a:r>
              <a:rPr lang="ru-RU" sz="4800" dirty="0" err="1" smtClean="0"/>
              <a:t>суалтала</a:t>
            </a:r>
            <a:r>
              <a:rPr lang="ru-RU" sz="4800" dirty="0" smtClean="0"/>
              <a:t> </a:t>
            </a:r>
            <a:r>
              <a:rPr lang="ru-RU" sz="4800" dirty="0" err="1" smtClean="0"/>
              <a:t>цалис</a:t>
            </a:r>
            <a:r>
              <a:rPr lang="ru-RU" sz="4800" dirty="0" smtClean="0"/>
              <a:t> </a:t>
            </a:r>
            <a:r>
              <a:rPr lang="ru-RU" sz="4800" dirty="0" err="1" smtClean="0"/>
              <a:t>жаваб</a:t>
            </a:r>
            <a:r>
              <a:rPr lang="ru-RU" sz="4800" dirty="0" smtClean="0"/>
              <a:t> </a:t>
            </a:r>
            <a:r>
              <a:rPr lang="ru-RU" sz="4800" dirty="0" err="1" smtClean="0"/>
              <a:t>лугуси</a:t>
            </a:r>
            <a:r>
              <a:rPr lang="ru-RU" sz="4800" dirty="0" smtClean="0"/>
              <a:t>.</a:t>
            </a:r>
            <a:endParaRPr lang="ru-RU" sz="4800" dirty="0"/>
          </a:p>
        </p:txBody>
      </p:sp>
      <p:pic>
        <p:nvPicPr>
          <p:cNvPr id="4" name="Picture 9" descr="j02321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3929066"/>
            <a:ext cx="25955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4786346"/>
          </a:xfrm>
        </p:spPr>
        <p:txBody>
          <a:bodyPr>
            <a:normAutofit/>
          </a:bodyPr>
          <a:lstStyle/>
          <a:p>
            <a:pPr algn="l"/>
            <a:r>
              <a:rPr lang="ru-RU" dirty="0" err="1" smtClean="0"/>
              <a:t>Существительноеби</a:t>
            </a:r>
            <a:r>
              <a:rPr lang="ru-RU" dirty="0" smtClean="0"/>
              <a:t> </a:t>
            </a:r>
            <a:r>
              <a:rPr lang="ru-RU" dirty="0" err="1" smtClean="0"/>
              <a:t>дирар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err="1" smtClean="0"/>
              <a:t>хасти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инт</a:t>
            </a:r>
            <a:r>
              <a:rPr lang="en-US" dirty="0" smtClean="0"/>
              <a:t>I</a:t>
            </a:r>
            <a:r>
              <a:rPr lang="ru-RU" dirty="0" err="1" smtClean="0"/>
              <a:t>ти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err="1" smtClean="0"/>
              <a:t>Хасти</a:t>
            </a:r>
            <a:r>
              <a:rPr lang="ru-RU" dirty="0" smtClean="0"/>
              <a:t> </a:t>
            </a:r>
            <a:r>
              <a:rPr lang="ru-RU" dirty="0" err="1" smtClean="0"/>
              <a:t>сущ-би</a:t>
            </a:r>
            <a:r>
              <a:rPr lang="ru-RU" dirty="0" smtClean="0"/>
              <a:t>: </a:t>
            </a:r>
            <a:r>
              <a:rPr lang="ru-RU" dirty="0" err="1" smtClean="0"/>
              <a:t>журналти</a:t>
            </a:r>
            <a:r>
              <a:rPr lang="ru-RU" dirty="0" smtClean="0"/>
              <a:t> «</a:t>
            </a:r>
            <a:r>
              <a:rPr lang="ru-RU" dirty="0" err="1" smtClean="0"/>
              <a:t>Гьалмагъдеш</a:t>
            </a:r>
            <a:r>
              <a:rPr lang="ru-RU" dirty="0" smtClean="0"/>
              <a:t>», «Лачин», </a:t>
            </a:r>
            <a:r>
              <a:rPr lang="ru-RU" dirty="0" err="1" smtClean="0"/>
              <a:t>Ахъуша</a:t>
            </a:r>
            <a:r>
              <a:rPr lang="ru-RU" dirty="0" smtClean="0"/>
              <a:t>, Каспий </a:t>
            </a:r>
            <a:r>
              <a:rPr lang="ru-RU" dirty="0" err="1" smtClean="0"/>
              <a:t>урхьу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ц</a:t>
            </a:r>
            <a:r>
              <a:rPr lang="ru-RU" dirty="0" smtClean="0"/>
              <a:t>. Т</a:t>
            </a:r>
            <a:r>
              <a:rPr lang="en-US" dirty="0" smtClean="0"/>
              <a:t>I</a:t>
            </a:r>
            <a:r>
              <a:rPr lang="ru-RU" dirty="0" err="1" smtClean="0"/>
              <a:t>инт</a:t>
            </a:r>
            <a:r>
              <a:rPr lang="en-US" dirty="0" smtClean="0"/>
              <a:t>I</a:t>
            </a:r>
            <a:r>
              <a:rPr lang="ru-RU" dirty="0" err="1" smtClean="0"/>
              <a:t>ти</a:t>
            </a:r>
            <a:r>
              <a:rPr lang="ru-RU" dirty="0" smtClean="0"/>
              <a:t> </a:t>
            </a:r>
            <a:r>
              <a:rPr lang="ru-RU" dirty="0" err="1" smtClean="0"/>
              <a:t>сущ-би:ута</a:t>
            </a:r>
            <a:r>
              <a:rPr lang="ru-RU" dirty="0" smtClean="0"/>
              <a:t>, </a:t>
            </a:r>
            <a:r>
              <a:rPr lang="ru-RU" dirty="0" err="1" smtClean="0"/>
              <a:t>жуз</a:t>
            </a:r>
            <a:r>
              <a:rPr lang="ru-RU" dirty="0" smtClean="0"/>
              <a:t>, </a:t>
            </a:r>
            <a:r>
              <a:rPr lang="ru-RU" dirty="0" err="1" smtClean="0"/>
              <a:t>хъали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ц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0"/>
            <a:ext cx="9572692" cy="6215106"/>
          </a:xfrm>
        </p:spPr>
        <p:txBody>
          <a:bodyPr>
            <a:noAutofit/>
          </a:bodyPr>
          <a:lstStyle/>
          <a:p>
            <a:pPr indent="466725">
              <a:buNone/>
            </a:pP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Существительноела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лер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х</a:t>
            </a:r>
            <a:r>
              <a:rPr lang="en-US" sz="4400" b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I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ябал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400" b="1" dirty="0" err="1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жинс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: </a:t>
            </a:r>
            <a:r>
              <a:rPr lang="ru-RU" sz="4400" b="1" u="sng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м.ж., </a:t>
            </a:r>
            <a:r>
              <a:rPr lang="ru-RU" sz="4400" b="1" u="sng" dirty="0" err="1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хь</a:t>
            </a:r>
            <a:r>
              <a:rPr lang="ru-RU" sz="4400" b="1" u="sng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. ж., </a:t>
            </a:r>
            <a:r>
              <a:rPr lang="ru-RU" sz="4400" b="1" u="sng" dirty="0" err="1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урга</a:t>
            </a:r>
            <a:r>
              <a:rPr lang="ru-RU" sz="4400" b="1" u="sng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40000"/>
                    <a:lumOff val="60000"/>
                  </a:schemeClr>
                </a:solidFill>
              </a:rPr>
              <a:t> ж..</a:t>
            </a:r>
          </a:p>
          <a:p>
            <a:pPr>
              <a:buNone/>
            </a:pPr>
            <a:endParaRPr lang="ru-RU" sz="4400" b="1" dirty="0" smtClean="0"/>
          </a:p>
          <a:p>
            <a:pPr>
              <a:buFont typeface="Wingdings" pitchFamily="2" charset="2"/>
              <a:buChar char="ü"/>
            </a:pPr>
            <a:r>
              <a:rPr lang="ru-RU" sz="4000" b="1" u="sng" dirty="0" smtClean="0"/>
              <a:t>М.ж. </a:t>
            </a:r>
            <a:r>
              <a:rPr lang="ru-RU" sz="4000" b="1" dirty="0" smtClean="0"/>
              <a:t>– </a:t>
            </a:r>
            <a:r>
              <a:rPr lang="ru-RU" sz="4000" b="1" i="1" dirty="0" err="1" smtClean="0"/>
              <a:t>урши</a:t>
            </a:r>
            <a:r>
              <a:rPr lang="ru-RU" sz="4000" b="1" i="1" dirty="0" smtClean="0"/>
              <a:t>, </a:t>
            </a:r>
            <a:r>
              <a:rPr lang="ru-RU" sz="4000" b="1" i="1" dirty="0" err="1" smtClean="0"/>
              <a:t>узикьар</a:t>
            </a:r>
            <a:r>
              <a:rPr lang="ru-RU" sz="4000" b="1" i="1" dirty="0" smtClean="0"/>
              <a:t>, </a:t>
            </a:r>
            <a:r>
              <a:rPr lang="ru-RU" sz="4000" b="1" i="1" dirty="0" err="1" smtClean="0"/>
              <a:t>дудеш</a:t>
            </a:r>
            <a:r>
              <a:rPr lang="ru-RU" sz="4000" b="1" i="1" dirty="0" smtClean="0"/>
              <a:t>, Рустам.</a:t>
            </a:r>
          </a:p>
          <a:p>
            <a:pPr>
              <a:buFont typeface="Wingdings" pitchFamily="2" charset="2"/>
              <a:buChar char="ü"/>
            </a:pPr>
            <a:r>
              <a:rPr lang="ru-RU" sz="4000" b="1" i="1" dirty="0" err="1" smtClean="0"/>
              <a:t>Хь.ж</a:t>
            </a:r>
            <a:r>
              <a:rPr lang="ru-RU" sz="4000" b="1" i="1" dirty="0" smtClean="0"/>
              <a:t> .</a:t>
            </a:r>
            <a:r>
              <a:rPr lang="ru-RU" sz="4000" b="1" dirty="0" smtClean="0"/>
              <a:t>– </a:t>
            </a:r>
            <a:r>
              <a:rPr lang="ru-RU" sz="4000" b="1" i="1" dirty="0" err="1" smtClean="0"/>
              <a:t>неш</a:t>
            </a:r>
            <a:r>
              <a:rPr lang="ru-RU" sz="4000" b="1" i="1" dirty="0" smtClean="0"/>
              <a:t>, </a:t>
            </a:r>
            <a:r>
              <a:rPr lang="ru-RU" sz="4000" b="1" i="1" dirty="0" err="1" smtClean="0"/>
              <a:t>рузи</a:t>
            </a:r>
            <a:r>
              <a:rPr lang="ru-RU" sz="4000" b="1" i="1" dirty="0" smtClean="0"/>
              <a:t>, </a:t>
            </a:r>
            <a:r>
              <a:rPr lang="ru-RU" sz="4000" b="1" i="1" dirty="0" err="1" smtClean="0"/>
              <a:t>рухъна</a:t>
            </a:r>
            <a:r>
              <a:rPr lang="ru-RU" sz="4000" b="1" i="1" dirty="0" smtClean="0"/>
              <a:t>, </a:t>
            </a:r>
            <a:r>
              <a:rPr lang="ru-RU" sz="4000" b="1" i="1" dirty="0" err="1" smtClean="0"/>
              <a:t>Аминат</a:t>
            </a:r>
            <a:r>
              <a:rPr lang="ru-RU" sz="4000" b="1" i="1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4000" b="1" u="sng" dirty="0" err="1" smtClean="0"/>
              <a:t>Ург.ж</a:t>
            </a:r>
            <a:r>
              <a:rPr lang="ru-RU" sz="4000" b="1" dirty="0" smtClean="0"/>
              <a:t> –</a:t>
            </a:r>
            <a:r>
              <a:rPr lang="ru-RU" sz="4000" b="1" i="1" dirty="0" smtClean="0"/>
              <a:t> ручка, </a:t>
            </a:r>
            <a:r>
              <a:rPr lang="ru-RU" sz="4000" b="1" i="1" dirty="0" err="1" smtClean="0"/>
              <a:t>улкьай</a:t>
            </a:r>
            <a:r>
              <a:rPr lang="ru-RU" sz="4000" b="1" i="1" dirty="0" smtClean="0"/>
              <a:t>, </a:t>
            </a:r>
            <a:r>
              <a:rPr lang="ru-RU" sz="4000" b="1" i="1" dirty="0" err="1" smtClean="0"/>
              <a:t>кьалам</a:t>
            </a:r>
            <a:r>
              <a:rPr lang="ru-RU" sz="4000" b="1" i="1" dirty="0" smtClean="0"/>
              <a:t>, </a:t>
            </a:r>
            <a:r>
              <a:rPr lang="ru-RU" sz="4000" b="1" i="1" dirty="0" err="1" smtClean="0"/>
              <a:t>кьап</a:t>
            </a:r>
            <a:r>
              <a:rPr lang="en-US" sz="4000" b="1" i="1" dirty="0" smtClean="0"/>
              <a:t>I</a:t>
            </a:r>
            <a:r>
              <a:rPr lang="ru-RU" sz="4000" b="1" i="1" dirty="0" smtClean="0"/>
              <a:t>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Тема Office">
  <a:themeElements>
    <a:clrScheme name="Другая 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FFFF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.xml><?xml version="1.0" encoding="utf-8"?>
<a:themeOverride xmlns:a="http://schemas.openxmlformats.org/drawingml/2006/main">
  <a:clrScheme name="Другая 2">
    <a:dk1>
      <a:srgbClr val="0070C0"/>
    </a:dk1>
    <a:lt1>
      <a:srgbClr val="0070C0"/>
    </a:lt1>
    <a:dk2>
      <a:srgbClr val="0070C0"/>
    </a:dk2>
    <a:lt2>
      <a:srgbClr val="FBEEC9"/>
    </a:lt2>
    <a:accent1>
      <a:srgbClr val="A5644E"/>
    </a:accent1>
    <a:accent2>
      <a:srgbClr val="A5644E"/>
    </a:accent2>
    <a:accent3>
      <a:srgbClr val="AD1F1F"/>
    </a:accent3>
    <a:accent4>
      <a:srgbClr val="855309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5.xml><?xml version="1.0" encoding="utf-8"?>
<a:themeOverride xmlns:a="http://schemas.openxmlformats.org/drawingml/2006/main">
  <a:clrScheme name="Другая 6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FFFF00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853</Words>
  <Application>Microsoft Office PowerPoint</Application>
  <PresentationFormat>Экран (4:3)</PresentationFormat>
  <Paragraphs>137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Тема Office</vt:lpstr>
      <vt:lpstr>Изящная</vt:lpstr>
      <vt:lpstr>Апекс</vt:lpstr>
      <vt:lpstr>Обычная</vt:lpstr>
      <vt:lpstr>1_Трек</vt:lpstr>
      <vt:lpstr>Яркая</vt:lpstr>
      <vt:lpstr>Метро</vt:lpstr>
      <vt:lpstr>Нагагьладан жягIял деткахъалли дила мез,ну хIядурлира ишбаpхIи вебкIес… </vt:lpstr>
      <vt:lpstr>Гьарил адамла сай акIубси, сай хIерируси ва сунес ахIерси гIямзи лебси саби. Ил саби вегIла ши, яра махьи, юртанала къатI, кьакьа, хъулри. Илкьяйда, гьариллис ахIерти сари: ургуба, анхъ, гьундури, дубурти, диркьби… Лерилра илдазибад цалабиркуси саби ВатIан.</vt:lpstr>
      <vt:lpstr>Словарный ХIянчи </vt:lpstr>
      <vt:lpstr>Творческий xIянчи</vt:lpstr>
      <vt:lpstr>Существительное- личила баянти</vt:lpstr>
      <vt:lpstr>Дарсла мурад</vt:lpstr>
      <vt:lpstr>Слайд 7</vt:lpstr>
      <vt:lpstr>Существительноеби дирар: хасти ва тIинтIти.   Хасти сущ-би: журналти «Гьалмагъдеш», «Лачин», Ахъуша, Каспий урхьу ва ц. ТIинтIти сущ-би:ута, жуз, хъали ва ц.</vt:lpstr>
      <vt:lpstr>Слайд 9</vt:lpstr>
      <vt:lpstr>Дарган мезлизиб нушани жинс белгибирулра жинсла гIяламатуни хIясибли</vt:lpstr>
      <vt:lpstr>Слайд 11</vt:lpstr>
      <vt:lpstr>Существительноела лер 11 падеж:  общий ва мер падежуни.  </vt:lpstr>
      <vt:lpstr> Существительноела лер хlябал склонение. </vt:lpstr>
      <vt:lpstr>Релаксация  </vt:lpstr>
      <vt:lpstr>Дила ВатIан</vt:lpstr>
      <vt:lpstr>Карточкабачил хIянчи</vt:lpstr>
      <vt:lpstr>Дубурти</vt:lpstr>
      <vt:lpstr>Слайд 18</vt:lpstr>
      <vt:lpstr>Слайд 19</vt:lpstr>
      <vt:lpstr> Буралаби тамандарес</vt:lpstr>
      <vt:lpstr>Слайд 21</vt:lpstr>
      <vt:lpstr>Слайд 22</vt:lpstr>
      <vt:lpstr>Дархьти хIурпри: </vt:lpstr>
      <vt:lpstr>Слайд 24</vt:lpstr>
      <vt:lpstr>Хъули хIянчи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школа№11</cp:lastModifiedBy>
  <cp:revision>65</cp:revision>
  <dcterms:modified xsi:type="dcterms:W3CDTF">2018-02-26T20:30:46Z</dcterms:modified>
</cp:coreProperties>
</file>