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5" r:id="rId3"/>
    <p:sldId id="442" r:id="rId4"/>
    <p:sldId id="443" r:id="rId5"/>
    <p:sldId id="444" r:id="rId6"/>
    <p:sldId id="440" r:id="rId7"/>
    <p:sldId id="445" r:id="rId8"/>
    <p:sldId id="441" r:id="rId9"/>
    <p:sldId id="446" r:id="rId10"/>
    <p:sldId id="447" r:id="rId11"/>
    <p:sldId id="448" r:id="rId12"/>
    <p:sldId id="449" r:id="rId13"/>
    <p:sldId id="276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на" initials="Л" lastIdx="2" clrIdx="0">
    <p:extLst>
      <p:ext uri="{19B8F6BF-5375-455C-9EA6-DF929625EA0E}">
        <p15:presenceInfo xmlns:p15="http://schemas.microsoft.com/office/powerpoint/2012/main" userId="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BAE41-593B-4470-A6C5-23D35C85DC8B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5709D-A605-4A03-A270-0570B93D9D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956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537622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Trebuchet MS 48 полужирный</a:t>
            </a:r>
          </a:p>
        </p:txBody>
      </p:sp>
    </p:spTree>
    <p:extLst>
      <p:ext uri="{BB962C8B-B14F-4D97-AF65-F5344CB8AC3E}">
        <p14:creationId xmlns:p14="http://schemas.microsoft.com/office/powerpoint/2010/main" val="301146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57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031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284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75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65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006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4679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495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304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1319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6022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871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771800" y="2780927"/>
            <a:ext cx="5830416" cy="1296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771800" y="4293096"/>
            <a:ext cx="5832648" cy="1417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C00000"/>
              </a:buClr>
              <a:buFont typeface="Noto Sans Symbols"/>
              <a:buNone/>
              <a:defRPr sz="32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C00000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C00000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с подписью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499992" y="1340767"/>
            <a:ext cx="4186808" cy="4320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7543" y="1340767"/>
            <a:ext cx="3970784" cy="4320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C00000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3779912" y="116631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с подписью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683568" y="1196751"/>
            <a:ext cx="799288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C00000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3779912" y="116631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2674132" y="-505780"/>
            <a:ext cx="410445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1560" y="1556791"/>
            <a:ext cx="8229600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429450" y="2531644"/>
            <a:ext cx="8285100" cy="39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ru-RU" sz="2800" b="1" dirty="0">
                <a:solidFill>
                  <a:srgbClr val="D71F26"/>
                </a:solidFill>
                <a:ea typeface="Trebuchet MS"/>
              </a:rPr>
              <a:t>Готовимся к</a:t>
            </a:r>
          </a:p>
          <a:p>
            <a:pPr lvl="0" algn="ctr">
              <a:lnSpc>
                <a:spcPct val="80000"/>
              </a:lnSpc>
            </a:pPr>
            <a:r>
              <a:rPr lang="ru-RU" sz="2800" b="1" dirty="0">
                <a:solidFill>
                  <a:srgbClr val="D71F26"/>
                </a:solidFill>
                <a:latin typeface="Trebuchet MS"/>
                <a:ea typeface="Trebuchet MS"/>
                <a:cs typeface="Trebuchet MS"/>
                <a:sym typeface="Trebuchet MS"/>
              </a:rPr>
              <a:t>Тотальному диктанту – 2018</a:t>
            </a:r>
          </a:p>
          <a:p>
            <a:pPr lvl="0" algn="ctr">
              <a:lnSpc>
                <a:spcPct val="80000"/>
              </a:lnSpc>
            </a:pPr>
            <a:endParaRPr lang="ru-RU" sz="40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>
              <a:lnSpc>
                <a:spcPct val="80000"/>
              </a:lnSpc>
            </a:pPr>
            <a:endParaRPr lang="en-US" sz="4000" b="1" i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728294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Занятие 2</a:t>
            </a:r>
          </a:p>
          <a:p>
            <a:pPr algn="ctr"/>
            <a:r>
              <a:rPr lang="ru-RU" sz="4400" dirty="0"/>
              <a:t>Н и НН в отыменных прилагательных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601416"/>
            <a:ext cx="8496944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algn="ctr"/>
            <a:r>
              <a:rPr lang="ru-RU" sz="2800" dirty="0"/>
              <a:t>ветр</a:t>
            </a:r>
            <a:r>
              <a:rPr lang="ru-RU" sz="2800" b="1" dirty="0">
                <a:solidFill>
                  <a:srgbClr val="FF0000"/>
                </a:solidFill>
              </a:rPr>
              <a:t>ян</a:t>
            </a:r>
            <a:r>
              <a:rPr lang="ru-RU" sz="2800" dirty="0"/>
              <a:t>ой </a:t>
            </a:r>
          </a:p>
          <a:p>
            <a:pPr algn="just"/>
            <a:r>
              <a:rPr lang="ru-RU" sz="2800" dirty="0"/>
              <a:t>‘приводимый в действие силой ветра’ (ветряная мельница)</a:t>
            </a:r>
          </a:p>
          <a:p>
            <a:pPr algn="just"/>
            <a:endParaRPr lang="ru-RU" sz="2800" i="1" dirty="0"/>
          </a:p>
          <a:p>
            <a:pPr algn="ctr"/>
            <a:r>
              <a:rPr lang="ru-RU" sz="2800" dirty="0"/>
              <a:t>ветр</a:t>
            </a:r>
            <a:r>
              <a:rPr lang="ru-RU" sz="2800" b="1" dirty="0">
                <a:solidFill>
                  <a:srgbClr val="FF0000"/>
                </a:solidFill>
              </a:rPr>
              <a:t>ен</a:t>
            </a:r>
            <a:r>
              <a:rPr lang="ru-RU" sz="2800" dirty="0"/>
              <a:t>ый</a:t>
            </a:r>
            <a:r>
              <a:rPr lang="ru-RU" sz="2800" i="1" dirty="0"/>
              <a:t> </a:t>
            </a:r>
          </a:p>
          <a:p>
            <a:pPr algn="just"/>
            <a:r>
              <a:rPr lang="ru-RU" sz="2800" dirty="0"/>
              <a:t>‘с ветром’ (ветреный день); </a:t>
            </a:r>
          </a:p>
          <a:p>
            <a:pPr algn="just"/>
            <a:r>
              <a:rPr lang="ru-RU" sz="2800" dirty="0"/>
              <a:t>‘льстивый’ (человек)</a:t>
            </a:r>
          </a:p>
        </p:txBody>
      </p:sp>
    </p:spTree>
    <p:extLst>
      <p:ext uri="{BB962C8B-B14F-4D97-AF65-F5344CB8AC3E}">
        <p14:creationId xmlns:p14="http://schemas.microsoft.com/office/powerpoint/2010/main" val="1901388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601416"/>
            <a:ext cx="8496944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algn="ctr"/>
            <a:r>
              <a:rPr lang="ru-RU" sz="2800" dirty="0"/>
              <a:t>сол</a:t>
            </a:r>
            <a:r>
              <a:rPr lang="ru-RU" sz="2800" b="1" dirty="0">
                <a:solidFill>
                  <a:srgbClr val="FF0000"/>
                </a:solidFill>
              </a:rPr>
              <a:t>ян</a:t>
            </a:r>
            <a:r>
              <a:rPr lang="ru-RU" sz="2800" dirty="0"/>
              <a:t>ой (соль) </a:t>
            </a:r>
          </a:p>
          <a:p>
            <a:pPr algn="just"/>
            <a:r>
              <a:rPr lang="ru-RU" sz="2800" dirty="0"/>
              <a:t>‘состоящий из соли’ (соляные копи, соляной столб)</a:t>
            </a:r>
          </a:p>
          <a:p>
            <a:pPr algn="just"/>
            <a:endParaRPr lang="ru-RU" sz="2800" i="1" dirty="0"/>
          </a:p>
          <a:p>
            <a:pPr algn="ctr"/>
            <a:r>
              <a:rPr lang="ru-RU" sz="2800" dirty="0"/>
              <a:t>сол</a:t>
            </a:r>
            <a:r>
              <a:rPr lang="ru-RU" sz="2800" b="1" dirty="0">
                <a:solidFill>
                  <a:srgbClr val="FF0000"/>
                </a:solidFill>
              </a:rPr>
              <a:t>ён</a:t>
            </a:r>
            <a:r>
              <a:rPr lang="ru-RU" sz="2800" dirty="0"/>
              <a:t>ый (солить)</a:t>
            </a:r>
          </a:p>
          <a:p>
            <a:pPr algn="just"/>
            <a:r>
              <a:rPr lang="ru-RU" sz="2800" dirty="0"/>
              <a:t>‘содержащий соль’ (солёная рыба)</a:t>
            </a:r>
          </a:p>
        </p:txBody>
      </p:sp>
    </p:spTree>
    <p:extLst>
      <p:ext uri="{BB962C8B-B14F-4D97-AF65-F5344CB8AC3E}">
        <p14:creationId xmlns:p14="http://schemas.microsoft.com/office/powerpoint/2010/main" val="357530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0" y="1598393"/>
            <a:ext cx="8496944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algn="ctr"/>
            <a:r>
              <a:rPr lang="ru-RU" sz="2800" dirty="0"/>
              <a:t>серебр</a:t>
            </a:r>
            <a:r>
              <a:rPr lang="ru-RU" sz="2800" b="1" dirty="0">
                <a:solidFill>
                  <a:srgbClr val="FF0000"/>
                </a:solidFill>
              </a:rPr>
              <a:t>ян</a:t>
            </a:r>
            <a:r>
              <a:rPr lang="ru-RU" sz="2800" dirty="0"/>
              <a:t>ый (серебро)</a:t>
            </a:r>
          </a:p>
          <a:p>
            <a:pPr algn="just"/>
            <a:r>
              <a:rPr lang="ru-RU" sz="2800" dirty="0"/>
              <a:t>‘сделанный из серебра’ (серебряная чаша)</a:t>
            </a:r>
          </a:p>
          <a:p>
            <a:pPr algn="just"/>
            <a:endParaRPr lang="ru-RU" sz="2800" i="1" dirty="0"/>
          </a:p>
          <a:p>
            <a:pPr algn="ctr"/>
            <a:r>
              <a:rPr lang="ru-RU" sz="2800" dirty="0"/>
              <a:t>серебр</a:t>
            </a:r>
            <a:r>
              <a:rPr lang="ru-RU" sz="2800" b="1" dirty="0">
                <a:solidFill>
                  <a:srgbClr val="FF0000"/>
                </a:solidFill>
              </a:rPr>
              <a:t>ён</a:t>
            </a:r>
            <a:r>
              <a:rPr lang="ru-RU" sz="2800" dirty="0"/>
              <a:t>ый (серебрить)</a:t>
            </a:r>
          </a:p>
          <a:p>
            <a:pPr algn="just"/>
            <a:r>
              <a:rPr lang="ru-RU" sz="2800" dirty="0"/>
              <a:t>‘подвергшийся серебрению, покрытый серебром’ (серебрёная чаша)</a:t>
            </a:r>
          </a:p>
        </p:txBody>
      </p:sp>
    </p:spTree>
    <p:extLst>
      <p:ext uri="{BB962C8B-B14F-4D97-AF65-F5344CB8AC3E}">
        <p14:creationId xmlns:p14="http://schemas.microsoft.com/office/powerpoint/2010/main" val="1509949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429450" y="2677625"/>
            <a:ext cx="8285100" cy="285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323528" y="3068960"/>
            <a:ext cx="8285100" cy="38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ru-RU" sz="2400" baseline="30000" dirty="0">
              <a:solidFill>
                <a:srgbClr val="D71F26"/>
              </a:solidFill>
            </a:endParaRPr>
          </a:p>
          <a:p>
            <a:pPr algn="ctr"/>
            <a:r>
              <a:rPr lang="ru-RU" sz="3200" b="1" dirty="0">
                <a:solidFill>
                  <a:srgbClr val="D71F26"/>
                </a:solidFill>
              </a:rPr>
              <a:t>Успехов </a:t>
            </a:r>
          </a:p>
          <a:p>
            <a:pPr algn="ctr"/>
            <a:r>
              <a:rPr lang="ru-RU" sz="3200" b="1" dirty="0">
                <a:solidFill>
                  <a:srgbClr val="D71F26"/>
                </a:solidFill>
              </a:rPr>
              <a:t>на Тотальном диктанте – 2018!</a:t>
            </a:r>
            <a:endParaRPr lang="ru-RU" sz="2400" dirty="0">
              <a:solidFill>
                <a:srgbClr val="D71F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9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484784"/>
            <a:ext cx="8496944" cy="5040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203200" lvl="0" algn="ctr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ru-RU" sz="2400" b="1" dirty="0"/>
              <a:t>НН:</a:t>
            </a:r>
          </a:p>
          <a:p>
            <a:r>
              <a:rPr lang="ru-RU" sz="2400" dirty="0"/>
              <a:t>1. В составе определенных суффиксов:</a:t>
            </a:r>
          </a:p>
          <a:p>
            <a:r>
              <a:rPr lang="ru-RU" sz="2400" dirty="0"/>
              <a:t>=</a:t>
            </a:r>
            <a:r>
              <a:rPr lang="ru-RU" sz="2400" dirty="0" err="1"/>
              <a:t>енн</a:t>
            </a:r>
            <a:endParaRPr lang="ru-RU" sz="2400" dirty="0"/>
          </a:p>
          <a:p>
            <a:r>
              <a:rPr lang="ru-RU" sz="2400" i="1" dirty="0"/>
              <a:t>клятв=</a:t>
            </a:r>
            <a:r>
              <a:rPr lang="ru-RU" sz="2400" b="1" i="1" dirty="0" err="1">
                <a:solidFill>
                  <a:srgbClr val="FF0000"/>
                </a:solidFill>
              </a:rPr>
              <a:t>енн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  <a:r>
              <a:rPr lang="ru-RU" sz="2400" i="1" dirty="0" err="1"/>
              <a:t>листв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енн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клюкв=</a:t>
            </a:r>
            <a:r>
              <a:rPr lang="ru-RU" sz="2400" b="1" i="1" dirty="0" err="1">
                <a:solidFill>
                  <a:srgbClr val="FF0000"/>
                </a:solidFill>
              </a:rPr>
              <a:t>енн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; </a:t>
            </a:r>
          </a:p>
          <a:p>
            <a:r>
              <a:rPr lang="ru-RU" sz="2400" i="1" dirty="0" err="1"/>
              <a:t>плем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ен+н</a:t>
            </a:r>
            <a:r>
              <a:rPr lang="ru-RU" sz="2400" i="1" dirty="0"/>
              <a:t>=ой, им=</a:t>
            </a:r>
            <a:r>
              <a:rPr lang="ru-RU" sz="2400" b="1" i="1" dirty="0" err="1">
                <a:solidFill>
                  <a:srgbClr val="FF0000"/>
                </a:solidFill>
              </a:rPr>
              <a:t>ен+н</a:t>
            </a:r>
            <a:r>
              <a:rPr lang="ru-RU" sz="2400" i="1" dirty="0"/>
              <a:t>=ой, стрем=</a:t>
            </a:r>
            <a:r>
              <a:rPr lang="ru-RU" sz="2400" b="1" i="1" dirty="0" err="1">
                <a:solidFill>
                  <a:srgbClr val="FF0000"/>
                </a:solidFill>
              </a:rPr>
              <a:t>ен+н</a:t>
            </a:r>
            <a:r>
              <a:rPr lang="ru-RU" sz="2400" i="1" dirty="0"/>
              <a:t>=ой, тем=</a:t>
            </a:r>
            <a:r>
              <a:rPr lang="ru-RU" sz="2400" b="1" i="1" dirty="0" err="1">
                <a:solidFill>
                  <a:srgbClr val="FF0000"/>
                </a:solidFill>
              </a:rPr>
              <a:t>ен+н</a:t>
            </a:r>
            <a:r>
              <a:rPr lang="ru-RU" sz="2400" i="1" dirty="0"/>
              <a:t>=ой, врем=</a:t>
            </a:r>
            <a:r>
              <a:rPr lang="ru-RU" sz="2400" b="1" i="1" dirty="0" err="1">
                <a:solidFill>
                  <a:srgbClr val="FF0000"/>
                </a:solidFill>
              </a:rPr>
              <a:t>ен+н</a:t>
            </a:r>
            <a:r>
              <a:rPr lang="ru-RU" sz="2400" i="1" dirty="0"/>
              <a:t>=ой </a:t>
            </a:r>
            <a:r>
              <a:rPr lang="ru-RU" sz="2400" dirty="0"/>
              <a:t>(сущ. на </a:t>
            </a:r>
            <a:r>
              <a:rPr lang="ru-RU" sz="2400" i="1" dirty="0"/>
              <a:t>–</a:t>
            </a:r>
            <a:r>
              <a:rPr lang="ru-RU" sz="2400" i="1" dirty="0" err="1"/>
              <a:t>мя</a:t>
            </a:r>
            <a:r>
              <a:rPr lang="ru-RU" sz="2400" dirty="0"/>
              <a:t>)</a:t>
            </a:r>
          </a:p>
          <a:p>
            <a:r>
              <a:rPr lang="ru-RU" sz="2400" dirty="0" err="1"/>
              <a:t>Искл</a:t>
            </a:r>
            <a:r>
              <a:rPr lang="ru-RU" sz="2400" dirty="0"/>
              <a:t>.: </a:t>
            </a:r>
            <a:r>
              <a:rPr lang="ru-RU" sz="2400" dirty="0" err="1"/>
              <a:t>ветр</a:t>
            </a:r>
            <a:r>
              <a:rPr lang="ru-RU" sz="2400" dirty="0"/>
              <a:t>=</a:t>
            </a:r>
            <a:r>
              <a:rPr lang="ru-RU" sz="2400" b="1" dirty="0" err="1">
                <a:solidFill>
                  <a:srgbClr val="FF0000"/>
                </a:solidFill>
              </a:rPr>
              <a:t>ен</a:t>
            </a:r>
            <a:r>
              <a:rPr lang="ru-RU" sz="2400" dirty="0"/>
              <a:t>=</a:t>
            </a:r>
            <a:r>
              <a:rPr lang="ru-RU" sz="2400" dirty="0" err="1"/>
              <a:t>ый</a:t>
            </a:r>
            <a:r>
              <a:rPr lang="ru-RU" sz="2400" dirty="0"/>
              <a:t>, тундр=</a:t>
            </a:r>
            <a:r>
              <a:rPr lang="ru-RU" sz="2400" b="1" dirty="0" err="1">
                <a:solidFill>
                  <a:srgbClr val="FF0000"/>
                </a:solidFill>
              </a:rPr>
              <a:t>ен</a:t>
            </a:r>
            <a:r>
              <a:rPr lang="ru-RU" sz="2400" dirty="0"/>
              <a:t>=</a:t>
            </a:r>
            <a:r>
              <a:rPr lang="ru-RU" sz="2400" dirty="0" err="1"/>
              <a:t>ый</a:t>
            </a:r>
            <a:r>
              <a:rPr lang="ru-RU" sz="2400" dirty="0"/>
              <a:t>  </a:t>
            </a:r>
          </a:p>
          <a:p>
            <a:endParaRPr lang="ru-RU" sz="2400" dirty="0"/>
          </a:p>
          <a:p>
            <a:r>
              <a:rPr lang="ru-RU" sz="2400" dirty="0"/>
              <a:t>=</a:t>
            </a:r>
            <a:r>
              <a:rPr lang="ru-RU" sz="2400" dirty="0" err="1"/>
              <a:t>онн</a:t>
            </a:r>
            <a:endParaRPr lang="ru-RU" sz="2400" dirty="0"/>
          </a:p>
          <a:p>
            <a:r>
              <a:rPr lang="ru-RU" sz="2400" i="1" dirty="0" err="1"/>
              <a:t>реакци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онн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  <a:r>
              <a:rPr lang="ru-RU" sz="2400" i="1" dirty="0" err="1"/>
              <a:t>экскурси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онн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  <a:r>
              <a:rPr lang="ru-RU" sz="2400" i="1" dirty="0" err="1"/>
              <a:t>операци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онн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endParaRPr lang="ru-RU" sz="2400" i="1" dirty="0"/>
          </a:p>
          <a:p>
            <a:r>
              <a:rPr lang="ru-RU" sz="2400" dirty="0" err="1"/>
              <a:t>Искл</a:t>
            </a:r>
            <a:r>
              <a:rPr lang="ru-RU" sz="2400" dirty="0"/>
              <a:t>.: </a:t>
            </a:r>
            <a:r>
              <a:rPr lang="ru-RU" sz="2400" i="1" dirty="0" err="1"/>
              <a:t>стекл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янн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  <a:r>
              <a:rPr lang="ru-RU" sz="2400" i="1" dirty="0" err="1"/>
              <a:t>олов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янн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дерев=</a:t>
            </a:r>
            <a:r>
              <a:rPr lang="ru-RU" sz="2400" b="1" i="1" dirty="0" err="1">
                <a:solidFill>
                  <a:srgbClr val="FF0000"/>
                </a:solidFill>
              </a:rPr>
              <a:t>янн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endParaRPr lang="ru-RU" sz="2400" i="1" dirty="0"/>
          </a:p>
          <a:p>
            <a:endParaRPr lang="ru-RU" sz="2400" i="1" dirty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1876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484784"/>
            <a:ext cx="8496944" cy="5040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203200" lvl="0" algn="ctr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ru-RU" sz="2400" b="1" dirty="0"/>
              <a:t>НН:</a:t>
            </a:r>
          </a:p>
          <a:p>
            <a:r>
              <a:rPr lang="ru-RU" sz="2400" dirty="0"/>
              <a:t>2. При образовании прилагательных от имен существительных с основой на Н:</a:t>
            </a:r>
          </a:p>
          <a:p>
            <a:endParaRPr lang="ru-RU" sz="2400" dirty="0"/>
          </a:p>
          <a:p>
            <a:r>
              <a:rPr lang="ru-RU" sz="2400" i="1" dirty="0"/>
              <a:t>были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ветчи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исти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</a:p>
          <a:p>
            <a:r>
              <a:rPr lang="ru-RU" sz="2400" i="1" dirty="0"/>
              <a:t>ками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  <a:r>
              <a:rPr lang="ru-RU" sz="2400" i="1" dirty="0" err="1"/>
              <a:t>осе</a:t>
            </a:r>
            <a:r>
              <a:rPr lang="ru-RU" sz="2400" b="1" i="1" dirty="0" err="1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i="1" dirty="0" err="1"/>
              <a:t>ий</a:t>
            </a:r>
            <a:r>
              <a:rPr lang="ru-RU" sz="2400" i="1" dirty="0"/>
              <a:t>, </a:t>
            </a:r>
            <a:r>
              <a:rPr lang="ru-RU" sz="2400" i="1" dirty="0" err="1"/>
              <a:t>казе</a:t>
            </a:r>
            <a:r>
              <a:rPr lang="ru-RU" sz="2400" b="1" i="1" dirty="0" err="1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91852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484784"/>
            <a:ext cx="8496944" cy="5040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203200" lvl="0" algn="ctr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ru-RU" sz="2400" b="1" dirty="0"/>
              <a:t>Н:</a:t>
            </a:r>
          </a:p>
          <a:p>
            <a:r>
              <a:rPr lang="ru-RU" sz="2400" dirty="0"/>
              <a:t>1. В составе определенных суффиксов:</a:t>
            </a:r>
          </a:p>
          <a:p>
            <a:endParaRPr lang="ru-RU" sz="2400" dirty="0"/>
          </a:p>
          <a:p>
            <a:r>
              <a:rPr lang="ru-RU" sz="2400" dirty="0"/>
              <a:t>=ин</a:t>
            </a:r>
          </a:p>
          <a:p>
            <a:r>
              <a:rPr lang="ru-RU" sz="2400" i="1" dirty="0" err="1"/>
              <a:t>журавл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ин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муравь=</a:t>
            </a:r>
            <a:r>
              <a:rPr lang="ru-RU" sz="2400" b="1" i="1" dirty="0">
                <a:solidFill>
                  <a:srgbClr val="FF0000"/>
                </a:solidFill>
              </a:rPr>
              <a:t>ин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  <a:r>
              <a:rPr lang="ru-RU" sz="2400" i="1" dirty="0" err="1"/>
              <a:t>мыш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ин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</a:t>
            </a:r>
            <a:r>
              <a:rPr lang="ru-RU" sz="2400" i="1" dirty="0" err="1"/>
              <a:t>зме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ин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гост=</a:t>
            </a:r>
            <a:r>
              <a:rPr lang="ru-RU" sz="2400" b="1" i="1" dirty="0">
                <a:solidFill>
                  <a:srgbClr val="FF0000"/>
                </a:solidFill>
              </a:rPr>
              <a:t>ин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dirty="0"/>
              <a:t>;</a:t>
            </a:r>
          </a:p>
          <a:p>
            <a:endParaRPr lang="ru-RU" sz="2400" dirty="0"/>
          </a:p>
          <a:p>
            <a:r>
              <a:rPr lang="ru-RU" sz="2400" dirty="0"/>
              <a:t>=ан, =</a:t>
            </a:r>
            <a:r>
              <a:rPr lang="ru-RU" sz="2400" dirty="0" err="1"/>
              <a:t>ян</a:t>
            </a:r>
            <a:endParaRPr lang="ru-RU" sz="2400" dirty="0"/>
          </a:p>
          <a:p>
            <a:r>
              <a:rPr lang="ru-RU" sz="2400" i="1" dirty="0" err="1"/>
              <a:t>песч</a:t>
            </a:r>
            <a:r>
              <a:rPr lang="ru-RU" sz="2400" i="1" dirty="0"/>
              <a:t>=</a:t>
            </a:r>
            <a:r>
              <a:rPr lang="ru-RU" sz="2400" b="1" i="1" dirty="0">
                <a:solidFill>
                  <a:srgbClr val="FF0000"/>
                </a:solidFill>
              </a:rPr>
              <a:t>ан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 кож=</a:t>
            </a:r>
            <a:r>
              <a:rPr lang="ru-RU" sz="2400" b="1" i="1" dirty="0">
                <a:solidFill>
                  <a:srgbClr val="FF0000"/>
                </a:solidFill>
              </a:rPr>
              <a:t>ан</a:t>
            </a:r>
            <a:r>
              <a:rPr lang="ru-RU" sz="2400" i="1" dirty="0"/>
              <a:t>=</a:t>
            </a:r>
            <a:r>
              <a:rPr lang="ru-RU" sz="2400" i="1" dirty="0" err="1"/>
              <a:t>ый</a:t>
            </a:r>
            <a:r>
              <a:rPr lang="ru-RU" sz="2400" i="1" dirty="0"/>
              <a:t>,</a:t>
            </a:r>
          </a:p>
          <a:p>
            <a:r>
              <a:rPr lang="ru-RU" sz="2400" i="1" dirty="0"/>
              <a:t>лед=</a:t>
            </a:r>
            <a:r>
              <a:rPr lang="ru-RU" sz="2400" b="1" i="1" dirty="0" err="1">
                <a:solidFill>
                  <a:srgbClr val="FF0000"/>
                </a:solidFill>
              </a:rPr>
              <a:t>ян</a:t>
            </a:r>
            <a:r>
              <a:rPr lang="ru-RU" sz="2400" i="1" dirty="0"/>
              <a:t>=ой, дров=</a:t>
            </a:r>
            <a:r>
              <a:rPr lang="ru-RU" sz="2400" b="1" i="1" dirty="0" err="1">
                <a:solidFill>
                  <a:srgbClr val="FF0000"/>
                </a:solidFill>
              </a:rPr>
              <a:t>ян</a:t>
            </a:r>
            <a:r>
              <a:rPr lang="ru-RU" sz="2400" i="1" dirty="0"/>
              <a:t>=ой, жест=</a:t>
            </a:r>
            <a:r>
              <a:rPr lang="ru-RU" sz="2400" b="1" i="1" dirty="0" err="1">
                <a:solidFill>
                  <a:srgbClr val="FF0000"/>
                </a:solidFill>
              </a:rPr>
              <a:t>ян</a:t>
            </a:r>
            <a:r>
              <a:rPr lang="ru-RU" sz="2400" i="1" dirty="0"/>
              <a:t>=ой.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090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484784"/>
            <a:ext cx="8496944" cy="5040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203200" lvl="0" algn="ctr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ru-RU" sz="2400" b="1" dirty="0"/>
              <a:t>Н:</a:t>
            </a:r>
          </a:p>
          <a:p>
            <a:r>
              <a:rPr lang="ru-RU" sz="2400" dirty="0"/>
              <a:t>2. При образовании прилагательных при помощи суффикса =</a:t>
            </a:r>
            <a:r>
              <a:rPr lang="ru-RU" sz="2400" dirty="0" err="1"/>
              <a:t>ий</a:t>
            </a:r>
            <a:r>
              <a:rPr lang="ru-RU" sz="2400" dirty="0"/>
              <a:t> / =й от основ имен существительных, оканчивающихся на Н:</a:t>
            </a:r>
          </a:p>
          <a:p>
            <a:r>
              <a:rPr lang="ru-RU" sz="2400" i="1" dirty="0"/>
              <a:t>фазан</a:t>
            </a:r>
            <a:r>
              <a:rPr lang="ru-RU" sz="2400" dirty="0"/>
              <a:t> → </a:t>
            </a:r>
            <a:r>
              <a:rPr lang="ru-RU" sz="2400" i="1" dirty="0"/>
              <a:t>фаза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ий</a:t>
            </a:r>
            <a:r>
              <a:rPr lang="ru-RU" sz="2400" i="1" dirty="0"/>
              <a:t>=</a:t>
            </a:r>
            <a:r>
              <a:rPr lang="en-US" sz="2400" i="1" dirty="0"/>
              <a:t>ø</a:t>
            </a:r>
            <a:r>
              <a:rPr lang="ru-RU" sz="2400" dirty="0"/>
              <a:t>, </a:t>
            </a:r>
            <a:r>
              <a:rPr lang="ru-RU" sz="2400" i="1" dirty="0"/>
              <a:t>фазаньего</a:t>
            </a:r>
            <a:r>
              <a:rPr lang="ru-RU" sz="2400" dirty="0"/>
              <a:t> (</a:t>
            </a:r>
            <a:r>
              <a:rPr lang="ru-RU" sz="2400" i="1" dirty="0"/>
              <a:t>фазан’=й=эго</a:t>
            </a:r>
            <a:r>
              <a:rPr lang="ru-RU" sz="2400" dirty="0"/>
              <a:t>)</a:t>
            </a:r>
          </a:p>
          <a:p>
            <a:r>
              <a:rPr lang="ru-RU" sz="2400" i="1" dirty="0"/>
              <a:t>павлин</a:t>
            </a:r>
            <a:r>
              <a:rPr lang="ru-RU" sz="2400" dirty="0"/>
              <a:t> → </a:t>
            </a:r>
            <a:r>
              <a:rPr lang="ru-RU" sz="2400" i="1" dirty="0"/>
              <a:t>павли</a:t>
            </a:r>
            <a:r>
              <a:rPr lang="ru-RU" sz="2400" b="1" i="1" dirty="0">
                <a:solidFill>
                  <a:srgbClr val="FF0000"/>
                </a:solidFill>
              </a:rPr>
              <a:t>н</a:t>
            </a:r>
            <a:r>
              <a:rPr lang="ru-RU" sz="2400" i="1" dirty="0"/>
              <a:t>=</a:t>
            </a:r>
            <a:r>
              <a:rPr lang="ru-RU" sz="2400" b="1" i="1" dirty="0" err="1">
                <a:solidFill>
                  <a:srgbClr val="FF0000"/>
                </a:solidFill>
              </a:rPr>
              <a:t>ий</a:t>
            </a:r>
            <a:r>
              <a:rPr lang="ru-RU" sz="2400" i="1" dirty="0"/>
              <a:t>=</a:t>
            </a:r>
            <a:r>
              <a:rPr lang="en-US" sz="2400" i="1" dirty="0"/>
              <a:t>ø</a:t>
            </a:r>
            <a:r>
              <a:rPr lang="ru-RU" sz="2400" dirty="0"/>
              <a:t>, </a:t>
            </a:r>
            <a:r>
              <a:rPr lang="ru-RU" sz="2400" i="1" dirty="0"/>
              <a:t>павлиньих</a:t>
            </a:r>
            <a:r>
              <a:rPr lang="ru-RU" sz="2400" dirty="0"/>
              <a:t> (</a:t>
            </a:r>
            <a:r>
              <a:rPr lang="ru-RU" sz="2400" i="1" dirty="0"/>
              <a:t>павлин’=й=их</a:t>
            </a:r>
            <a:r>
              <a:rPr lang="ru-RU" sz="2400" dirty="0"/>
              <a:t>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62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484784"/>
            <a:ext cx="8496944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203200" lvl="0" algn="ctr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ru-RU" sz="2800" b="1" dirty="0"/>
              <a:t>Примечание 1. </a:t>
            </a:r>
          </a:p>
          <a:p>
            <a:pPr algn="just"/>
            <a:r>
              <a:rPr lang="ru-RU" sz="2800" dirty="0"/>
              <a:t>Прилагательные </a:t>
            </a:r>
            <a:r>
              <a:rPr lang="ru-RU" sz="2800" i="1" dirty="0"/>
              <a:t>багряный, буланый, единый, зеленый, иной, оный, поганый, пряный, пьяный, рдяный, румяный, свиной, синий, тайный, юный </a:t>
            </a:r>
            <a:r>
              <a:rPr lang="ru-RU" sz="2800" dirty="0"/>
              <a:t>пишутся с одной </a:t>
            </a:r>
            <a:r>
              <a:rPr lang="ru-RU" sz="2800" b="1" dirty="0">
                <a:solidFill>
                  <a:srgbClr val="FF0000"/>
                </a:solidFill>
              </a:rPr>
              <a:t>н</a:t>
            </a:r>
            <a:r>
              <a:rPr lang="ru-RU" sz="2800" dirty="0"/>
              <a:t>. </a:t>
            </a:r>
          </a:p>
          <a:p>
            <a:pPr algn="just"/>
            <a:r>
              <a:rPr lang="ru-RU" sz="2800" dirty="0"/>
              <a:t>В них нет суффикса, </a:t>
            </a:r>
            <a:r>
              <a:rPr lang="ru-RU" sz="2800" i="1" dirty="0"/>
              <a:t>н</a:t>
            </a:r>
            <a:r>
              <a:rPr lang="ru-RU" sz="2800" dirty="0"/>
              <a:t> входит в состав корня.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7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484784"/>
            <a:ext cx="8496944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203200" lvl="0" algn="ctr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r>
              <a:rPr lang="ru-RU" sz="2800" b="1" dirty="0"/>
              <a:t>Примечание 2.</a:t>
            </a:r>
            <a:r>
              <a:rPr lang="ru-RU" sz="2800" dirty="0"/>
              <a:t> </a:t>
            </a:r>
          </a:p>
          <a:p>
            <a:pPr algn="just"/>
            <a:r>
              <a:rPr lang="ru-RU" sz="2800" dirty="0"/>
              <a:t>Суффиксы -</a:t>
            </a:r>
            <a:r>
              <a:rPr lang="ru-RU" sz="2800" i="1" dirty="0"/>
              <a:t>ан / -</a:t>
            </a:r>
            <a:r>
              <a:rPr lang="ru-RU" sz="2800" i="1" dirty="0" err="1"/>
              <a:t>ян</a:t>
            </a:r>
            <a:r>
              <a:rPr lang="ru-RU" sz="2800" i="1" dirty="0"/>
              <a:t> </a:t>
            </a:r>
            <a:r>
              <a:rPr lang="ru-RU" sz="2800" dirty="0"/>
              <a:t>придают прилагательным значение ‘сделанный из какого-либо вещества, материала’ или ‘предназначенный, служащий для чего-нибудь’. </a:t>
            </a:r>
          </a:p>
          <a:p>
            <a:pPr algn="just"/>
            <a:r>
              <a:rPr lang="ru-RU" sz="2800" dirty="0"/>
              <a:t>Правописание некоторых прилагательных определяется по смыслу или зависит от того, от какого слова – существительного или глагола – они образовались, ср.:</a:t>
            </a:r>
          </a:p>
        </p:txBody>
      </p:sp>
    </p:spTree>
    <p:extLst>
      <p:ext uri="{BB962C8B-B14F-4D97-AF65-F5344CB8AC3E}">
        <p14:creationId xmlns:p14="http://schemas.microsoft.com/office/powerpoint/2010/main" val="42865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601416"/>
            <a:ext cx="8496944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algn="ctr"/>
            <a:r>
              <a:rPr lang="ru-RU" sz="2800" i="1" dirty="0"/>
              <a:t>масл</a:t>
            </a:r>
            <a:r>
              <a:rPr lang="ru-RU" sz="2800" b="1" i="1" dirty="0">
                <a:solidFill>
                  <a:srgbClr val="FF0000"/>
                </a:solidFill>
              </a:rPr>
              <a:t>ян</a:t>
            </a:r>
            <a:r>
              <a:rPr lang="ru-RU" sz="2800" i="1" dirty="0"/>
              <a:t>ый</a:t>
            </a:r>
            <a:r>
              <a:rPr lang="ru-RU" sz="2800" dirty="0"/>
              <a:t> (масло)</a:t>
            </a:r>
          </a:p>
          <a:p>
            <a:pPr algn="just"/>
            <a:r>
              <a:rPr lang="ru-RU" sz="2800" dirty="0"/>
              <a:t>‘разведенный на масле; действующий с помощью масла’: краска, двигатель</a:t>
            </a:r>
          </a:p>
          <a:p>
            <a:pPr algn="just"/>
            <a:r>
              <a:rPr lang="ru-RU" sz="2800" i="1" dirty="0"/>
              <a:t>масляная бутыль </a:t>
            </a:r>
            <a:r>
              <a:rPr lang="ru-RU" sz="2800" dirty="0"/>
              <a:t>‘предназначенная для масла’</a:t>
            </a:r>
          </a:p>
          <a:p>
            <a:pPr algn="just"/>
            <a:r>
              <a:rPr lang="ru-RU" sz="2800" i="1" dirty="0"/>
              <a:t>масляное печенье </a:t>
            </a:r>
            <a:r>
              <a:rPr lang="ru-RU" sz="2800" dirty="0"/>
              <a:t>‘содержащее мало’</a:t>
            </a:r>
          </a:p>
          <a:p>
            <a:pPr algn="just"/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82535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179512" y="1601416"/>
            <a:ext cx="8496944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algn="ctr"/>
            <a:r>
              <a:rPr lang="ru-RU" sz="2800" dirty="0"/>
              <a:t>масл</a:t>
            </a:r>
            <a:r>
              <a:rPr lang="ru-RU" sz="2800" b="1" dirty="0">
                <a:solidFill>
                  <a:srgbClr val="FF0000"/>
                </a:solidFill>
              </a:rPr>
              <a:t>ен</a:t>
            </a:r>
            <a:r>
              <a:rPr lang="ru-RU" sz="2800" dirty="0"/>
              <a:t>ый (маслить)</a:t>
            </a:r>
          </a:p>
          <a:p>
            <a:pPr algn="just"/>
            <a:r>
              <a:rPr lang="ru-RU" sz="2800" dirty="0"/>
              <a:t>‘намазанный, пропитанный, запачканный маслом’: блин, каша, тряпка, рука; </a:t>
            </a:r>
          </a:p>
          <a:p>
            <a:pPr algn="just"/>
            <a:r>
              <a:rPr lang="ru-RU" sz="2800" dirty="0"/>
              <a:t>‘льстивый’: голос, глаза</a:t>
            </a:r>
          </a:p>
          <a:p>
            <a:pPr algn="just"/>
            <a:r>
              <a:rPr lang="ru-RU" sz="2800" i="1" dirty="0"/>
              <a:t>масленая бутыль </a:t>
            </a:r>
            <a:r>
              <a:rPr lang="ru-RU" sz="2800" dirty="0"/>
              <a:t>‘испачканная маслом’</a:t>
            </a:r>
          </a:p>
          <a:p>
            <a:pPr algn="just"/>
            <a:r>
              <a:rPr lang="ru-RU" sz="2800" i="1" dirty="0"/>
              <a:t>масленое печенье </a:t>
            </a:r>
            <a:r>
              <a:rPr lang="ru-RU" sz="2800" dirty="0"/>
              <a:t>‘намазанное маслом’</a:t>
            </a:r>
          </a:p>
          <a:p>
            <a:pPr algn="just"/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141269638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753</Words>
  <Application>Microsoft Office PowerPoint</Application>
  <PresentationFormat>Экран (4:3)</PresentationFormat>
  <Paragraphs>97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Trebuchet MS</vt:lpstr>
      <vt:lpstr>презентация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Ребковец</dc:creator>
  <cp:lastModifiedBy>-</cp:lastModifiedBy>
  <cp:revision>102</cp:revision>
  <dcterms:modified xsi:type="dcterms:W3CDTF">2018-02-18T20:18:30Z</dcterms:modified>
</cp:coreProperties>
</file>