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5" r:id="rId3"/>
    <p:sldId id="442" r:id="rId4"/>
    <p:sldId id="443" r:id="rId5"/>
    <p:sldId id="444" r:id="rId6"/>
    <p:sldId id="440" r:id="rId7"/>
    <p:sldId id="445" r:id="rId8"/>
    <p:sldId id="441" r:id="rId9"/>
    <p:sldId id="446" r:id="rId10"/>
    <p:sldId id="447" r:id="rId11"/>
    <p:sldId id="448" r:id="rId12"/>
    <p:sldId id="449" r:id="rId13"/>
    <p:sldId id="276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Лена" initials="Л" lastIdx="2" clrIdx="0">
    <p:extLst>
      <p:ext uri="{19B8F6BF-5375-455C-9EA6-DF929625EA0E}">
        <p15:presenceInfo xmlns:p15="http://schemas.microsoft.com/office/powerpoint/2012/main" userId="Ле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1F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BAE41-593B-4470-A6C5-23D35C85DC8B}" type="datetimeFigureOut">
              <a:rPr lang="ru-RU" smtClean="0"/>
              <a:pPr/>
              <a:t>18.02.2018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55709D-A605-4A03-A270-0570B93D9D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59569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74537622"/>
      </p:ext>
    </p:extLst>
  </p:cSld>
  <p:clrMap bg1="lt1" tx1="dk1" bg2="dk2" tx2="lt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Trebuchet MS 48 полужирный</a:t>
            </a:r>
          </a:p>
        </p:txBody>
      </p:sp>
    </p:spTree>
    <p:extLst>
      <p:ext uri="{BB962C8B-B14F-4D97-AF65-F5344CB8AC3E}">
        <p14:creationId xmlns:p14="http://schemas.microsoft.com/office/powerpoint/2010/main" val="3011463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55770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03191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72848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5751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6555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0067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4679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495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3042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1319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60224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100" dirty="0" err="1">
                <a:solidFill>
                  <a:schemeClr val="dk1"/>
                </a:solidFill>
              </a:rPr>
              <a:t>Заголовок</a:t>
            </a:r>
            <a:r>
              <a:rPr lang="en-US" sz="1100" dirty="0">
                <a:solidFill>
                  <a:schemeClr val="dk1"/>
                </a:solidFill>
              </a:rPr>
              <a:t> — Trebuchet MS 24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r>
              <a:rPr lang="en-US" sz="1100" dirty="0">
                <a:solidFill>
                  <a:schemeClr val="dk1"/>
                </a:solidFill>
              </a:rPr>
              <a:t> #D71F26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en-US" sz="1100" dirty="0" err="1">
                <a:solidFill>
                  <a:schemeClr val="dk1"/>
                </a:solidFill>
              </a:rPr>
              <a:t>Подзаголовок</a:t>
            </a:r>
            <a:r>
              <a:rPr lang="en-US" sz="1100" dirty="0">
                <a:solidFill>
                  <a:schemeClr val="dk1"/>
                </a:solidFill>
              </a:rPr>
              <a:t> —  Trebuchet MS 18 </a:t>
            </a:r>
            <a:r>
              <a:rPr lang="en-US" sz="1100" dirty="0" err="1">
                <a:solidFill>
                  <a:schemeClr val="dk1"/>
                </a:solidFill>
              </a:rPr>
              <a:t>полужирный</a:t>
            </a:r>
            <a:br>
              <a:rPr lang="en-US" sz="1100" dirty="0">
                <a:solidFill>
                  <a:schemeClr val="dk1"/>
                </a:solidFill>
              </a:rPr>
            </a:br>
            <a:r>
              <a:rPr lang="en-US" sz="1100" dirty="0" err="1">
                <a:solidFill>
                  <a:schemeClr val="dk1"/>
                </a:solidFill>
              </a:rPr>
              <a:t>Текст</a:t>
            </a:r>
            <a:r>
              <a:rPr lang="en-US" sz="1100" dirty="0">
                <a:solidFill>
                  <a:schemeClr val="dk1"/>
                </a:solidFill>
              </a:rPr>
              <a:t> — Trebuchet MS 14</a:t>
            </a:r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8712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2771800" y="2780927"/>
            <a:ext cx="5830416" cy="12961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2771800" y="4293096"/>
            <a:ext cx="5832648" cy="1417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C00000"/>
              </a:buClr>
              <a:buFont typeface="Noto Sans Symbols"/>
              <a:buNone/>
              <a:defRPr sz="3200" b="0" i="1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1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Calibri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707903" y="332656"/>
            <a:ext cx="5122911" cy="7780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buClr>
                <a:srgbClr val="C00000"/>
              </a:buClr>
              <a:buFont typeface="Calibri"/>
              <a:buNone/>
              <a:defRPr sz="28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rgbClr val="C00000"/>
              </a:buClr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Calibri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rgbClr val="C00000"/>
              </a:buClr>
              <a:buSzPct val="10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rgbClr val="C00000"/>
              </a:buClr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Calibri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rgbClr val="C00000"/>
              </a:buClr>
              <a:buSzPct val="10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707903" y="332656"/>
            <a:ext cx="5122911" cy="7780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buClr>
                <a:srgbClr val="C00000"/>
              </a:buClr>
              <a:buFont typeface="Calibri"/>
              <a:buNone/>
              <a:defRPr sz="28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3707903" y="332656"/>
            <a:ext cx="5122911" cy="7780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buClr>
                <a:srgbClr val="C00000"/>
              </a:buClr>
              <a:buFont typeface="Calibri"/>
              <a:buNone/>
              <a:defRPr sz="28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Объект с подписью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499992" y="1340767"/>
            <a:ext cx="4186808" cy="43204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rgbClr val="C00000"/>
              </a:buClr>
              <a:buSzPct val="1000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467543" y="1340767"/>
            <a:ext cx="3970784" cy="43204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rgbClr val="C00000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Shape 44"/>
          <p:cNvSpPr txBox="1"/>
          <p:nvPr/>
        </p:nvSpPr>
        <p:spPr>
          <a:xfrm>
            <a:off x="3779912" y="116631"/>
            <a:ext cx="5122911" cy="7780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Рисунок с подписью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pic" idx="2"/>
          </p:nvPr>
        </p:nvSpPr>
        <p:spPr>
          <a:xfrm>
            <a:off x="683568" y="1196751"/>
            <a:ext cx="7992887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rgbClr val="C00000"/>
              </a:buClr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Shape 48"/>
          <p:cNvSpPr txBox="1"/>
          <p:nvPr/>
        </p:nvSpPr>
        <p:spPr>
          <a:xfrm>
            <a:off x="3779912" y="116631"/>
            <a:ext cx="5122911" cy="7780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707903" y="332656"/>
            <a:ext cx="5122911" cy="7780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buClr>
                <a:srgbClr val="C00000"/>
              </a:buClr>
              <a:buFont typeface="Calibri"/>
              <a:buNone/>
              <a:defRPr sz="28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 rot="5400000">
            <a:off x="2674132" y="-505780"/>
            <a:ext cx="4104456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rgbClr val="C00000"/>
              </a:buClr>
              <a:buSzPct val="1000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buClr>
                <a:srgbClr val="C00000"/>
              </a:buClr>
              <a:buFont typeface="Calibri"/>
              <a:buNone/>
              <a:defRPr sz="28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rgbClr val="C00000"/>
              </a:buClr>
              <a:buSzPct val="1000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707903" y="332656"/>
            <a:ext cx="5122911" cy="7780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buClr>
                <a:srgbClr val="C00000"/>
              </a:buClr>
              <a:buFont typeface="Calibri"/>
              <a:buNone/>
              <a:defRPr sz="2800" b="1" i="0" u="none" strike="noStrike" cap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611560" y="1556791"/>
            <a:ext cx="8229600" cy="41044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rgbClr val="C00000"/>
              </a:buClr>
              <a:buSzPct val="1000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Calibri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611560" y="6309319"/>
            <a:ext cx="1944216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/>
        </p:nvSpPr>
        <p:spPr>
          <a:xfrm>
            <a:off x="429450" y="2531644"/>
            <a:ext cx="8285100" cy="393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lnSpc>
                <a:spcPct val="80000"/>
              </a:lnSpc>
            </a:pPr>
            <a:r>
              <a:rPr lang="ru-RU" sz="2800" b="1" dirty="0">
                <a:solidFill>
                  <a:srgbClr val="D71F26"/>
                </a:solidFill>
                <a:ea typeface="Trebuchet MS"/>
              </a:rPr>
              <a:t>Готовимся к</a:t>
            </a:r>
          </a:p>
          <a:p>
            <a:pPr lvl="0" algn="ctr">
              <a:lnSpc>
                <a:spcPct val="80000"/>
              </a:lnSpc>
            </a:pPr>
            <a:r>
              <a:rPr lang="ru-RU" sz="2800" b="1" dirty="0">
                <a:solidFill>
                  <a:srgbClr val="D71F26"/>
                </a:solidFill>
                <a:latin typeface="Trebuchet MS"/>
                <a:ea typeface="Trebuchet MS"/>
                <a:cs typeface="Trebuchet MS"/>
                <a:sym typeface="Trebuchet MS"/>
              </a:rPr>
              <a:t>Тотальному диктанту – 2018</a:t>
            </a:r>
          </a:p>
          <a:p>
            <a:pPr lvl="0" algn="ctr">
              <a:lnSpc>
                <a:spcPct val="80000"/>
              </a:lnSpc>
            </a:pPr>
            <a:endParaRPr lang="ru-RU" sz="4000" b="1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 algn="ctr">
              <a:lnSpc>
                <a:spcPct val="80000"/>
              </a:lnSpc>
            </a:pPr>
            <a:endParaRPr lang="en-US" sz="4000" b="1" i="1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2728294"/>
            <a:ext cx="77768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dirty="0">
                <a:solidFill>
                  <a:schemeClr val="bg1">
                    <a:lumMod val="50000"/>
                  </a:schemeClr>
                </a:solidFill>
                <a:latin typeface="Trebuchet MS"/>
                <a:ea typeface="Trebuchet MS"/>
                <a:cs typeface="Trebuchet MS"/>
                <a:sym typeface="Trebuchet MS"/>
              </a:rPr>
              <a:t>Занятие 2</a:t>
            </a:r>
          </a:p>
          <a:p>
            <a:pPr algn="ctr"/>
            <a:r>
              <a:rPr lang="ru-RU" sz="4400" dirty="0"/>
              <a:t>Н и НН в отыменных прилагательных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179512" y="1601416"/>
            <a:ext cx="8496944" cy="52565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algn="ctr"/>
            <a:r>
              <a:rPr lang="ru-RU" sz="2800" dirty="0"/>
              <a:t>ветр</a:t>
            </a:r>
            <a:r>
              <a:rPr lang="ru-RU" sz="2800" b="1" dirty="0">
                <a:solidFill>
                  <a:srgbClr val="FF0000"/>
                </a:solidFill>
              </a:rPr>
              <a:t>ян</a:t>
            </a:r>
            <a:r>
              <a:rPr lang="ru-RU" sz="2800" dirty="0"/>
              <a:t>ой </a:t>
            </a:r>
          </a:p>
          <a:p>
            <a:pPr algn="just"/>
            <a:r>
              <a:rPr lang="ru-RU" sz="2800" dirty="0"/>
              <a:t>‘приводимый в действие силой ветра’ (ветряная мельница)</a:t>
            </a:r>
          </a:p>
          <a:p>
            <a:pPr algn="just"/>
            <a:endParaRPr lang="ru-RU" sz="2800" i="1" dirty="0"/>
          </a:p>
          <a:p>
            <a:pPr algn="ctr"/>
            <a:r>
              <a:rPr lang="ru-RU" sz="2800" dirty="0"/>
              <a:t>ветр</a:t>
            </a:r>
            <a:r>
              <a:rPr lang="ru-RU" sz="2800" b="1" dirty="0">
                <a:solidFill>
                  <a:srgbClr val="FF0000"/>
                </a:solidFill>
              </a:rPr>
              <a:t>ен</a:t>
            </a:r>
            <a:r>
              <a:rPr lang="ru-RU" sz="2800" dirty="0"/>
              <a:t>ый</a:t>
            </a:r>
            <a:r>
              <a:rPr lang="ru-RU" sz="2800" i="1" dirty="0"/>
              <a:t> </a:t>
            </a:r>
          </a:p>
          <a:p>
            <a:pPr algn="just"/>
            <a:r>
              <a:rPr lang="ru-RU" sz="2800" dirty="0"/>
              <a:t>‘с ветром’ (ветреный день); </a:t>
            </a:r>
          </a:p>
          <a:p>
            <a:pPr algn="just"/>
            <a:r>
              <a:rPr lang="ru-RU" sz="2800" dirty="0"/>
              <a:t>‘льстивый’ (человек)</a:t>
            </a:r>
          </a:p>
        </p:txBody>
      </p:sp>
    </p:spTree>
    <p:extLst>
      <p:ext uri="{BB962C8B-B14F-4D97-AF65-F5344CB8AC3E}">
        <p14:creationId xmlns:p14="http://schemas.microsoft.com/office/powerpoint/2010/main" val="1901388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179512" y="1601416"/>
            <a:ext cx="8496944" cy="52565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algn="ctr"/>
            <a:r>
              <a:rPr lang="ru-RU" sz="2800" dirty="0"/>
              <a:t>сол</a:t>
            </a:r>
            <a:r>
              <a:rPr lang="ru-RU" sz="2800" b="1" dirty="0">
                <a:solidFill>
                  <a:srgbClr val="FF0000"/>
                </a:solidFill>
              </a:rPr>
              <a:t>ян</a:t>
            </a:r>
            <a:r>
              <a:rPr lang="ru-RU" sz="2800" dirty="0"/>
              <a:t>ой (соль) </a:t>
            </a:r>
          </a:p>
          <a:p>
            <a:pPr algn="just"/>
            <a:r>
              <a:rPr lang="ru-RU" sz="2800" dirty="0"/>
              <a:t>‘состоящий из соли’ (соляные копи, соляной столб)</a:t>
            </a:r>
          </a:p>
          <a:p>
            <a:pPr algn="just"/>
            <a:endParaRPr lang="ru-RU" sz="2800" i="1" dirty="0"/>
          </a:p>
          <a:p>
            <a:pPr algn="ctr"/>
            <a:r>
              <a:rPr lang="ru-RU" sz="2800" dirty="0"/>
              <a:t>сол</a:t>
            </a:r>
            <a:r>
              <a:rPr lang="ru-RU" sz="2800" b="1" dirty="0">
                <a:solidFill>
                  <a:srgbClr val="FF0000"/>
                </a:solidFill>
              </a:rPr>
              <a:t>ён</a:t>
            </a:r>
            <a:r>
              <a:rPr lang="ru-RU" sz="2800" dirty="0"/>
              <a:t>ый (солить)</a:t>
            </a:r>
          </a:p>
          <a:p>
            <a:pPr algn="just"/>
            <a:r>
              <a:rPr lang="ru-RU" sz="2800" dirty="0"/>
              <a:t>‘содержащий соль’ (солёная рыба)</a:t>
            </a:r>
          </a:p>
        </p:txBody>
      </p:sp>
    </p:spTree>
    <p:extLst>
      <p:ext uri="{BB962C8B-B14F-4D97-AF65-F5344CB8AC3E}">
        <p14:creationId xmlns:p14="http://schemas.microsoft.com/office/powerpoint/2010/main" val="3575301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0" y="1598393"/>
            <a:ext cx="8496944" cy="52565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algn="ctr"/>
            <a:r>
              <a:rPr lang="ru-RU" sz="2800" dirty="0"/>
              <a:t>серебр</a:t>
            </a:r>
            <a:r>
              <a:rPr lang="ru-RU" sz="2800" b="1" dirty="0">
                <a:solidFill>
                  <a:srgbClr val="FF0000"/>
                </a:solidFill>
              </a:rPr>
              <a:t>ян</a:t>
            </a:r>
            <a:r>
              <a:rPr lang="ru-RU" sz="2800" dirty="0"/>
              <a:t>ый (серебро)</a:t>
            </a:r>
          </a:p>
          <a:p>
            <a:pPr algn="just"/>
            <a:r>
              <a:rPr lang="ru-RU" sz="2800" dirty="0"/>
              <a:t>‘сделанный из серебра’ (серебряная чаша)</a:t>
            </a:r>
          </a:p>
          <a:p>
            <a:pPr algn="just"/>
            <a:endParaRPr lang="ru-RU" sz="2800" i="1" dirty="0"/>
          </a:p>
          <a:p>
            <a:pPr algn="ctr"/>
            <a:r>
              <a:rPr lang="ru-RU" sz="2800" dirty="0"/>
              <a:t>серебр</a:t>
            </a:r>
            <a:r>
              <a:rPr lang="ru-RU" sz="2800" b="1" dirty="0">
                <a:solidFill>
                  <a:srgbClr val="FF0000"/>
                </a:solidFill>
              </a:rPr>
              <a:t>ён</a:t>
            </a:r>
            <a:r>
              <a:rPr lang="ru-RU" sz="2800" dirty="0"/>
              <a:t>ый (серебрить)</a:t>
            </a:r>
          </a:p>
          <a:p>
            <a:pPr algn="just"/>
            <a:r>
              <a:rPr lang="ru-RU" sz="2800" dirty="0"/>
              <a:t>‘подвергшийся серебрению, покрытый серебром’ (серебрёная чаша)</a:t>
            </a:r>
          </a:p>
        </p:txBody>
      </p:sp>
    </p:spTree>
    <p:extLst>
      <p:ext uri="{BB962C8B-B14F-4D97-AF65-F5344CB8AC3E}">
        <p14:creationId xmlns:p14="http://schemas.microsoft.com/office/powerpoint/2010/main" val="1509949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/>
        </p:nvSpPr>
        <p:spPr>
          <a:xfrm>
            <a:off x="429450" y="2677625"/>
            <a:ext cx="8285100" cy="285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4" name="Shape 84"/>
          <p:cNvSpPr txBox="1"/>
          <p:nvPr/>
        </p:nvSpPr>
        <p:spPr>
          <a:xfrm>
            <a:off x="323528" y="3068960"/>
            <a:ext cx="8285100" cy="380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endParaRPr lang="ru-RU" sz="2400" baseline="30000" dirty="0">
              <a:solidFill>
                <a:srgbClr val="D71F26"/>
              </a:solidFill>
            </a:endParaRPr>
          </a:p>
          <a:p>
            <a:pPr algn="ctr"/>
            <a:r>
              <a:rPr lang="ru-RU" sz="3200" b="1" dirty="0">
                <a:solidFill>
                  <a:srgbClr val="D71F26"/>
                </a:solidFill>
              </a:rPr>
              <a:t>Успехов </a:t>
            </a:r>
          </a:p>
          <a:p>
            <a:pPr algn="ctr"/>
            <a:r>
              <a:rPr lang="ru-RU" sz="3200" b="1" dirty="0">
                <a:solidFill>
                  <a:srgbClr val="D71F26"/>
                </a:solidFill>
              </a:rPr>
              <a:t>на Тотальном диктанте – 2018!</a:t>
            </a:r>
            <a:endParaRPr lang="ru-RU" sz="2400" dirty="0">
              <a:solidFill>
                <a:srgbClr val="D71F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496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179512" y="1484784"/>
            <a:ext cx="8496944" cy="50405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203200" lvl="0" algn="ctr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endParaRPr lang="ru-RU" sz="24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ru-RU" sz="2400" b="1" dirty="0"/>
              <a:t>НН:</a:t>
            </a:r>
          </a:p>
          <a:p>
            <a:r>
              <a:rPr lang="ru-RU" sz="2400" dirty="0"/>
              <a:t>1. В составе определенных суффиксов:</a:t>
            </a:r>
          </a:p>
          <a:p>
            <a:r>
              <a:rPr lang="ru-RU" sz="2400" dirty="0"/>
              <a:t>=</a:t>
            </a:r>
            <a:r>
              <a:rPr lang="ru-RU" sz="2400" dirty="0" err="1"/>
              <a:t>енн</a:t>
            </a:r>
            <a:endParaRPr lang="ru-RU" sz="2400" dirty="0"/>
          </a:p>
          <a:p>
            <a:r>
              <a:rPr lang="ru-RU" sz="2400" i="1" dirty="0"/>
              <a:t>клятв=</a:t>
            </a:r>
            <a:r>
              <a:rPr lang="ru-RU" sz="2400" b="1" i="1" dirty="0" err="1">
                <a:solidFill>
                  <a:srgbClr val="FF0000"/>
                </a:solidFill>
              </a:rPr>
              <a:t>енн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, </a:t>
            </a:r>
            <a:r>
              <a:rPr lang="ru-RU" sz="2400" i="1" dirty="0" err="1"/>
              <a:t>листв</a:t>
            </a:r>
            <a:r>
              <a:rPr lang="ru-RU" sz="2400" i="1" dirty="0"/>
              <a:t>=</a:t>
            </a:r>
            <a:r>
              <a:rPr lang="ru-RU" sz="2400" b="1" i="1" dirty="0" err="1">
                <a:solidFill>
                  <a:srgbClr val="FF0000"/>
                </a:solidFill>
              </a:rPr>
              <a:t>енн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, клюкв=</a:t>
            </a:r>
            <a:r>
              <a:rPr lang="ru-RU" sz="2400" b="1" i="1" dirty="0" err="1">
                <a:solidFill>
                  <a:srgbClr val="FF0000"/>
                </a:solidFill>
              </a:rPr>
              <a:t>енн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; </a:t>
            </a:r>
          </a:p>
          <a:p>
            <a:r>
              <a:rPr lang="ru-RU" sz="2400" i="1" dirty="0" err="1"/>
              <a:t>плем</a:t>
            </a:r>
            <a:r>
              <a:rPr lang="ru-RU" sz="2400" i="1" dirty="0"/>
              <a:t>=</a:t>
            </a:r>
            <a:r>
              <a:rPr lang="ru-RU" sz="2400" b="1" i="1" dirty="0" err="1">
                <a:solidFill>
                  <a:srgbClr val="FF0000"/>
                </a:solidFill>
              </a:rPr>
              <a:t>ен+н</a:t>
            </a:r>
            <a:r>
              <a:rPr lang="ru-RU" sz="2400" i="1" dirty="0"/>
              <a:t>=ой, им=</a:t>
            </a:r>
            <a:r>
              <a:rPr lang="ru-RU" sz="2400" b="1" i="1" dirty="0" err="1">
                <a:solidFill>
                  <a:srgbClr val="FF0000"/>
                </a:solidFill>
              </a:rPr>
              <a:t>ен+н</a:t>
            </a:r>
            <a:r>
              <a:rPr lang="ru-RU" sz="2400" i="1" dirty="0"/>
              <a:t>=ой, стрем=</a:t>
            </a:r>
            <a:r>
              <a:rPr lang="ru-RU" sz="2400" b="1" i="1" dirty="0" err="1">
                <a:solidFill>
                  <a:srgbClr val="FF0000"/>
                </a:solidFill>
              </a:rPr>
              <a:t>ен+н</a:t>
            </a:r>
            <a:r>
              <a:rPr lang="ru-RU" sz="2400" i="1" dirty="0"/>
              <a:t>=ой, тем=</a:t>
            </a:r>
            <a:r>
              <a:rPr lang="ru-RU" sz="2400" b="1" i="1" dirty="0" err="1">
                <a:solidFill>
                  <a:srgbClr val="FF0000"/>
                </a:solidFill>
              </a:rPr>
              <a:t>ен+н</a:t>
            </a:r>
            <a:r>
              <a:rPr lang="ru-RU" sz="2400" i="1" dirty="0"/>
              <a:t>=ой, врем=</a:t>
            </a:r>
            <a:r>
              <a:rPr lang="ru-RU" sz="2400" b="1" i="1" dirty="0" err="1">
                <a:solidFill>
                  <a:srgbClr val="FF0000"/>
                </a:solidFill>
              </a:rPr>
              <a:t>ен+н</a:t>
            </a:r>
            <a:r>
              <a:rPr lang="ru-RU" sz="2400" i="1" dirty="0"/>
              <a:t>=ой </a:t>
            </a:r>
            <a:r>
              <a:rPr lang="ru-RU" sz="2400" dirty="0"/>
              <a:t>(сущ. на </a:t>
            </a:r>
            <a:r>
              <a:rPr lang="ru-RU" sz="2400" i="1" dirty="0"/>
              <a:t>–</a:t>
            </a:r>
            <a:r>
              <a:rPr lang="ru-RU" sz="2400" i="1" dirty="0" err="1"/>
              <a:t>мя</a:t>
            </a:r>
            <a:r>
              <a:rPr lang="ru-RU" sz="2400" dirty="0"/>
              <a:t>)</a:t>
            </a:r>
          </a:p>
          <a:p>
            <a:r>
              <a:rPr lang="ru-RU" sz="2400" dirty="0" err="1"/>
              <a:t>Искл</a:t>
            </a:r>
            <a:r>
              <a:rPr lang="ru-RU" sz="2400" dirty="0"/>
              <a:t>.: </a:t>
            </a:r>
            <a:r>
              <a:rPr lang="ru-RU" sz="2400" dirty="0" err="1"/>
              <a:t>ветр</a:t>
            </a:r>
            <a:r>
              <a:rPr lang="ru-RU" sz="2400" dirty="0"/>
              <a:t>=</a:t>
            </a:r>
            <a:r>
              <a:rPr lang="ru-RU" sz="2400" b="1" dirty="0" err="1">
                <a:solidFill>
                  <a:srgbClr val="FF0000"/>
                </a:solidFill>
              </a:rPr>
              <a:t>ен</a:t>
            </a:r>
            <a:r>
              <a:rPr lang="ru-RU" sz="2400" dirty="0"/>
              <a:t>=</a:t>
            </a:r>
            <a:r>
              <a:rPr lang="ru-RU" sz="2400" dirty="0" err="1"/>
              <a:t>ый</a:t>
            </a:r>
            <a:r>
              <a:rPr lang="ru-RU" sz="2400" dirty="0"/>
              <a:t>, тундр=</a:t>
            </a:r>
            <a:r>
              <a:rPr lang="ru-RU" sz="2400" b="1" dirty="0" err="1">
                <a:solidFill>
                  <a:srgbClr val="FF0000"/>
                </a:solidFill>
              </a:rPr>
              <a:t>ен</a:t>
            </a:r>
            <a:r>
              <a:rPr lang="ru-RU" sz="2400" dirty="0"/>
              <a:t>=</a:t>
            </a:r>
            <a:r>
              <a:rPr lang="ru-RU" sz="2400" dirty="0" err="1"/>
              <a:t>ый</a:t>
            </a:r>
            <a:r>
              <a:rPr lang="ru-RU" sz="2400" dirty="0"/>
              <a:t>  </a:t>
            </a:r>
          </a:p>
          <a:p>
            <a:endParaRPr lang="ru-RU" sz="2400" dirty="0"/>
          </a:p>
          <a:p>
            <a:r>
              <a:rPr lang="ru-RU" sz="2400" dirty="0"/>
              <a:t>=</a:t>
            </a:r>
            <a:r>
              <a:rPr lang="ru-RU" sz="2400" dirty="0" err="1"/>
              <a:t>онн</a:t>
            </a:r>
            <a:endParaRPr lang="ru-RU" sz="2400" dirty="0"/>
          </a:p>
          <a:p>
            <a:r>
              <a:rPr lang="ru-RU" sz="2400" i="1" dirty="0" err="1"/>
              <a:t>реакци</a:t>
            </a:r>
            <a:r>
              <a:rPr lang="ru-RU" sz="2400" i="1" dirty="0"/>
              <a:t>=</a:t>
            </a:r>
            <a:r>
              <a:rPr lang="ru-RU" sz="2400" b="1" i="1" dirty="0" err="1">
                <a:solidFill>
                  <a:srgbClr val="FF0000"/>
                </a:solidFill>
              </a:rPr>
              <a:t>онн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, </a:t>
            </a:r>
            <a:r>
              <a:rPr lang="ru-RU" sz="2400" i="1" dirty="0" err="1"/>
              <a:t>экскурси</a:t>
            </a:r>
            <a:r>
              <a:rPr lang="ru-RU" sz="2400" i="1" dirty="0"/>
              <a:t>=</a:t>
            </a:r>
            <a:r>
              <a:rPr lang="ru-RU" sz="2400" b="1" i="1" dirty="0" err="1">
                <a:solidFill>
                  <a:srgbClr val="FF0000"/>
                </a:solidFill>
              </a:rPr>
              <a:t>онн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, </a:t>
            </a:r>
            <a:r>
              <a:rPr lang="ru-RU" sz="2400" i="1" dirty="0" err="1"/>
              <a:t>операци</a:t>
            </a:r>
            <a:r>
              <a:rPr lang="ru-RU" sz="2400" i="1" dirty="0"/>
              <a:t>=</a:t>
            </a:r>
            <a:r>
              <a:rPr lang="ru-RU" sz="2400" b="1" i="1" dirty="0" err="1">
                <a:solidFill>
                  <a:srgbClr val="FF0000"/>
                </a:solidFill>
              </a:rPr>
              <a:t>онн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endParaRPr lang="ru-RU" sz="2400" i="1" dirty="0"/>
          </a:p>
          <a:p>
            <a:r>
              <a:rPr lang="ru-RU" sz="2400" dirty="0" err="1"/>
              <a:t>Искл</a:t>
            </a:r>
            <a:r>
              <a:rPr lang="ru-RU" sz="2400" dirty="0"/>
              <a:t>.: </a:t>
            </a:r>
            <a:r>
              <a:rPr lang="ru-RU" sz="2400" i="1" dirty="0" err="1"/>
              <a:t>стекл</a:t>
            </a:r>
            <a:r>
              <a:rPr lang="ru-RU" sz="2400" i="1" dirty="0"/>
              <a:t>=</a:t>
            </a:r>
            <a:r>
              <a:rPr lang="ru-RU" sz="2400" b="1" i="1" dirty="0" err="1">
                <a:solidFill>
                  <a:srgbClr val="FF0000"/>
                </a:solidFill>
              </a:rPr>
              <a:t>янн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, </a:t>
            </a:r>
            <a:r>
              <a:rPr lang="ru-RU" sz="2400" i="1" dirty="0" err="1"/>
              <a:t>олов</a:t>
            </a:r>
            <a:r>
              <a:rPr lang="ru-RU" sz="2400" i="1" dirty="0"/>
              <a:t>=</a:t>
            </a:r>
            <a:r>
              <a:rPr lang="ru-RU" sz="2400" b="1" i="1" dirty="0" err="1">
                <a:solidFill>
                  <a:srgbClr val="FF0000"/>
                </a:solidFill>
              </a:rPr>
              <a:t>янн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, дерев=</a:t>
            </a:r>
            <a:r>
              <a:rPr lang="ru-RU" sz="2400" b="1" i="1" dirty="0" err="1">
                <a:solidFill>
                  <a:srgbClr val="FF0000"/>
                </a:solidFill>
              </a:rPr>
              <a:t>янн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endParaRPr lang="ru-RU" sz="2400" i="1" dirty="0"/>
          </a:p>
          <a:p>
            <a:endParaRPr lang="ru-RU" sz="2400" i="1" dirty="0"/>
          </a:p>
          <a:p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718767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179512" y="1484784"/>
            <a:ext cx="8496944" cy="50405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203200" lvl="0" algn="ctr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endParaRPr lang="ru-RU" sz="24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ru-RU" sz="2400" b="1" dirty="0"/>
              <a:t>НН:</a:t>
            </a:r>
          </a:p>
          <a:p>
            <a:r>
              <a:rPr lang="ru-RU" sz="2400" dirty="0"/>
              <a:t>2. При образовании прилагательных от имен существительных с основой на Н:</a:t>
            </a:r>
          </a:p>
          <a:p>
            <a:endParaRPr lang="ru-RU" sz="2400" dirty="0"/>
          </a:p>
          <a:p>
            <a:r>
              <a:rPr lang="ru-RU" sz="2400" i="1" dirty="0"/>
              <a:t>были</a:t>
            </a:r>
            <a:r>
              <a:rPr lang="ru-RU" sz="2400" b="1" i="1" dirty="0">
                <a:solidFill>
                  <a:srgbClr val="FF0000"/>
                </a:solidFill>
              </a:rPr>
              <a:t>н</a:t>
            </a:r>
            <a:r>
              <a:rPr lang="ru-RU" sz="2400" i="1" dirty="0"/>
              <a:t>=</a:t>
            </a:r>
            <a:r>
              <a:rPr lang="ru-RU" sz="2400" b="1" i="1" dirty="0">
                <a:solidFill>
                  <a:srgbClr val="FF0000"/>
                </a:solidFill>
              </a:rPr>
              <a:t>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, ветчи</a:t>
            </a:r>
            <a:r>
              <a:rPr lang="ru-RU" sz="2400" b="1" i="1" dirty="0">
                <a:solidFill>
                  <a:srgbClr val="FF0000"/>
                </a:solidFill>
              </a:rPr>
              <a:t>н</a:t>
            </a:r>
            <a:r>
              <a:rPr lang="ru-RU" sz="2400" i="1" dirty="0"/>
              <a:t>=</a:t>
            </a:r>
            <a:r>
              <a:rPr lang="ru-RU" sz="2400" b="1" i="1" dirty="0">
                <a:solidFill>
                  <a:srgbClr val="FF0000"/>
                </a:solidFill>
              </a:rPr>
              <a:t>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, исти</a:t>
            </a:r>
            <a:r>
              <a:rPr lang="ru-RU" sz="2400" b="1" i="1" dirty="0">
                <a:solidFill>
                  <a:srgbClr val="FF0000"/>
                </a:solidFill>
              </a:rPr>
              <a:t>н</a:t>
            </a:r>
            <a:r>
              <a:rPr lang="ru-RU" sz="2400" i="1" dirty="0"/>
              <a:t>=</a:t>
            </a:r>
            <a:r>
              <a:rPr lang="ru-RU" sz="2400" b="1" i="1" dirty="0">
                <a:solidFill>
                  <a:srgbClr val="FF0000"/>
                </a:solidFill>
              </a:rPr>
              <a:t>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, </a:t>
            </a:r>
          </a:p>
          <a:p>
            <a:r>
              <a:rPr lang="ru-RU" sz="2400" i="1" dirty="0"/>
              <a:t>ками</a:t>
            </a:r>
            <a:r>
              <a:rPr lang="ru-RU" sz="2400" b="1" i="1" dirty="0">
                <a:solidFill>
                  <a:srgbClr val="FF0000"/>
                </a:solidFill>
              </a:rPr>
              <a:t>н</a:t>
            </a:r>
            <a:r>
              <a:rPr lang="ru-RU" sz="2400" i="1" dirty="0"/>
              <a:t>=</a:t>
            </a:r>
            <a:r>
              <a:rPr lang="ru-RU" sz="2400" b="1" i="1" dirty="0">
                <a:solidFill>
                  <a:srgbClr val="FF0000"/>
                </a:solidFill>
              </a:rPr>
              <a:t>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, </a:t>
            </a:r>
            <a:r>
              <a:rPr lang="ru-RU" sz="2400" i="1" dirty="0" err="1"/>
              <a:t>осе</a:t>
            </a:r>
            <a:r>
              <a:rPr lang="ru-RU" sz="2400" b="1" i="1" dirty="0" err="1">
                <a:solidFill>
                  <a:srgbClr val="FF0000"/>
                </a:solidFill>
              </a:rPr>
              <a:t>н</a:t>
            </a:r>
            <a:r>
              <a:rPr lang="ru-RU" sz="2400" i="1" dirty="0"/>
              <a:t>=</a:t>
            </a:r>
            <a:r>
              <a:rPr lang="ru-RU" sz="2400" b="1" i="1" dirty="0">
                <a:solidFill>
                  <a:srgbClr val="FF0000"/>
                </a:solidFill>
              </a:rPr>
              <a:t>н</a:t>
            </a:r>
            <a:r>
              <a:rPr lang="ru-RU" sz="2400" i="1" dirty="0"/>
              <a:t>=</a:t>
            </a:r>
            <a:r>
              <a:rPr lang="ru-RU" sz="2400" i="1" dirty="0" err="1"/>
              <a:t>ий</a:t>
            </a:r>
            <a:r>
              <a:rPr lang="ru-RU" sz="2400" i="1" dirty="0"/>
              <a:t>, </a:t>
            </a:r>
            <a:r>
              <a:rPr lang="ru-RU" sz="2400" i="1" dirty="0" err="1"/>
              <a:t>казе</a:t>
            </a:r>
            <a:r>
              <a:rPr lang="ru-RU" sz="2400" b="1" i="1" dirty="0" err="1">
                <a:solidFill>
                  <a:srgbClr val="FF0000"/>
                </a:solidFill>
              </a:rPr>
              <a:t>н</a:t>
            </a:r>
            <a:r>
              <a:rPr lang="ru-RU" sz="2400" i="1" dirty="0"/>
              <a:t>=</a:t>
            </a:r>
            <a:r>
              <a:rPr lang="ru-RU" sz="2400" b="1" i="1" dirty="0">
                <a:solidFill>
                  <a:srgbClr val="FF0000"/>
                </a:solidFill>
              </a:rPr>
              <a:t>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918521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179512" y="1484784"/>
            <a:ext cx="8496944" cy="50405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203200" lvl="0" algn="ctr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endParaRPr lang="ru-RU" sz="24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ru-RU" sz="2400" b="1" dirty="0"/>
              <a:t>Н:</a:t>
            </a:r>
          </a:p>
          <a:p>
            <a:r>
              <a:rPr lang="ru-RU" sz="2400" dirty="0"/>
              <a:t>1. В составе определенных суффиксов:</a:t>
            </a:r>
          </a:p>
          <a:p>
            <a:endParaRPr lang="ru-RU" sz="2400" dirty="0"/>
          </a:p>
          <a:p>
            <a:r>
              <a:rPr lang="ru-RU" sz="2400" dirty="0"/>
              <a:t>=ин</a:t>
            </a:r>
          </a:p>
          <a:p>
            <a:r>
              <a:rPr lang="ru-RU" sz="2400" i="1" dirty="0" err="1"/>
              <a:t>журавл</a:t>
            </a:r>
            <a:r>
              <a:rPr lang="ru-RU" sz="2400" i="1" dirty="0"/>
              <a:t>=</a:t>
            </a:r>
            <a:r>
              <a:rPr lang="ru-RU" sz="2400" b="1" i="1" dirty="0">
                <a:solidFill>
                  <a:srgbClr val="FF0000"/>
                </a:solidFill>
              </a:rPr>
              <a:t>ин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, муравь=</a:t>
            </a:r>
            <a:r>
              <a:rPr lang="ru-RU" sz="2400" b="1" i="1" dirty="0">
                <a:solidFill>
                  <a:srgbClr val="FF0000"/>
                </a:solidFill>
              </a:rPr>
              <a:t>ин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, </a:t>
            </a:r>
            <a:r>
              <a:rPr lang="ru-RU" sz="2400" i="1" dirty="0" err="1"/>
              <a:t>мыш</a:t>
            </a:r>
            <a:r>
              <a:rPr lang="ru-RU" sz="2400" i="1" dirty="0"/>
              <a:t>=</a:t>
            </a:r>
            <a:r>
              <a:rPr lang="ru-RU" sz="2400" b="1" i="1" dirty="0">
                <a:solidFill>
                  <a:srgbClr val="FF0000"/>
                </a:solidFill>
              </a:rPr>
              <a:t>ин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, </a:t>
            </a:r>
            <a:r>
              <a:rPr lang="ru-RU" sz="2400" i="1" dirty="0" err="1"/>
              <a:t>зме</a:t>
            </a:r>
            <a:r>
              <a:rPr lang="ru-RU" sz="2400" i="1" dirty="0"/>
              <a:t>=</a:t>
            </a:r>
            <a:r>
              <a:rPr lang="ru-RU" sz="2400" b="1" i="1" dirty="0">
                <a:solidFill>
                  <a:srgbClr val="FF0000"/>
                </a:solidFill>
              </a:rPr>
              <a:t>ин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, гост=</a:t>
            </a:r>
            <a:r>
              <a:rPr lang="ru-RU" sz="2400" b="1" i="1" dirty="0">
                <a:solidFill>
                  <a:srgbClr val="FF0000"/>
                </a:solidFill>
              </a:rPr>
              <a:t>ин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dirty="0"/>
              <a:t>;</a:t>
            </a:r>
          </a:p>
          <a:p>
            <a:endParaRPr lang="ru-RU" sz="2400" dirty="0"/>
          </a:p>
          <a:p>
            <a:r>
              <a:rPr lang="ru-RU" sz="2400" dirty="0"/>
              <a:t>=ан, =</a:t>
            </a:r>
            <a:r>
              <a:rPr lang="ru-RU" sz="2400" dirty="0" err="1"/>
              <a:t>ян</a:t>
            </a:r>
            <a:endParaRPr lang="ru-RU" sz="2400" dirty="0"/>
          </a:p>
          <a:p>
            <a:r>
              <a:rPr lang="ru-RU" sz="2400" i="1" dirty="0" err="1"/>
              <a:t>песч</a:t>
            </a:r>
            <a:r>
              <a:rPr lang="ru-RU" sz="2400" i="1" dirty="0"/>
              <a:t>=</a:t>
            </a:r>
            <a:r>
              <a:rPr lang="ru-RU" sz="2400" b="1" i="1" dirty="0">
                <a:solidFill>
                  <a:srgbClr val="FF0000"/>
                </a:solidFill>
              </a:rPr>
              <a:t>ан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, кож=</a:t>
            </a:r>
            <a:r>
              <a:rPr lang="ru-RU" sz="2400" b="1" i="1" dirty="0">
                <a:solidFill>
                  <a:srgbClr val="FF0000"/>
                </a:solidFill>
              </a:rPr>
              <a:t>ан</a:t>
            </a:r>
            <a:r>
              <a:rPr lang="ru-RU" sz="2400" i="1" dirty="0"/>
              <a:t>=</a:t>
            </a:r>
            <a:r>
              <a:rPr lang="ru-RU" sz="2400" i="1" dirty="0" err="1"/>
              <a:t>ый</a:t>
            </a:r>
            <a:r>
              <a:rPr lang="ru-RU" sz="2400" i="1" dirty="0"/>
              <a:t>,</a:t>
            </a:r>
          </a:p>
          <a:p>
            <a:r>
              <a:rPr lang="ru-RU" sz="2400" i="1" dirty="0"/>
              <a:t>лед=</a:t>
            </a:r>
            <a:r>
              <a:rPr lang="ru-RU" sz="2400" b="1" i="1" dirty="0" err="1">
                <a:solidFill>
                  <a:srgbClr val="FF0000"/>
                </a:solidFill>
              </a:rPr>
              <a:t>ян</a:t>
            </a:r>
            <a:r>
              <a:rPr lang="ru-RU" sz="2400" i="1" dirty="0"/>
              <a:t>=ой, дров=</a:t>
            </a:r>
            <a:r>
              <a:rPr lang="ru-RU" sz="2400" b="1" i="1" dirty="0" err="1">
                <a:solidFill>
                  <a:srgbClr val="FF0000"/>
                </a:solidFill>
              </a:rPr>
              <a:t>ян</a:t>
            </a:r>
            <a:r>
              <a:rPr lang="ru-RU" sz="2400" i="1" dirty="0"/>
              <a:t>=ой, жест=</a:t>
            </a:r>
            <a:r>
              <a:rPr lang="ru-RU" sz="2400" b="1" i="1" dirty="0" err="1">
                <a:solidFill>
                  <a:srgbClr val="FF0000"/>
                </a:solidFill>
              </a:rPr>
              <a:t>ян</a:t>
            </a:r>
            <a:r>
              <a:rPr lang="ru-RU" sz="2400" i="1" dirty="0"/>
              <a:t>=ой.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00900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179512" y="1484784"/>
            <a:ext cx="8496944" cy="50405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203200" lvl="0" algn="ctr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endParaRPr lang="ru-RU" sz="24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ru-RU" sz="2400" b="1" dirty="0"/>
              <a:t>Н:</a:t>
            </a:r>
          </a:p>
          <a:p>
            <a:r>
              <a:rPr lang="ru-RU" sz="2400" dirty="0"/>
              <a:t>2. При образовании прилагательных при помощи суффикса =</a:t>
            </a:r>
            <a:r>
              <a:rPr lang="ru-RU" sz="2400" dirty="0" err="1"/>
              <a:t>ий</a:t>
            </a:r>
            <a:r>
              <a:rPr lang="ru-RU" sz="2400" dirty="0"/>
              <a:t> / =й от основ имен существительных, оканчивающихся на Н:</a:t>
            </a:r>
          </a:p>
          <a:p>
            <a:r>
              <a:rPr lang="ru-RU" sz="2400" i="1" dirty="0"/>
              <a:t>фазан</a:t>
            </a:r>
            <a:r>
              <a:rPr lang="ru-RU" sz="2400" dirty="0"/>
              <a:t> → </a:t>
            </a:r>
            <a:r>
              <a:rPr lang="ru-RU" sz="2400" i="1" dirty="0"/>
              <a:t>фаза</a:t>
            </a:r>
            <a:r>
              <a:rPr lang="ru-RU" sz="2400" b="1" i="1" dirty="0">
                <a:solidFill>
                  <a:srgbClr val="FF0000"/>
                </a:solidFill>
              </a:rPr>
              <a:t>н</a:t>
            </a:r>
            <a:r>
              <a:rPr lang="ru-RU" sz="2400" i="1" dirty="0"/>
              <a:t>=</a:t>
            </a:r>
            <a:r>
              <a:rPr lang="ru-RU" sz="2400" b="1" i="1" dirty="0" err="1">
                <a:solidFill>
                  <a:srgbClr val="FF0000"/>
                </a:solidFill>
              </a:rPr>
              <a:t>ий</a:t>
            </a:r>
            <a:r>
              <a:rPr lang="ru-RU" sz="2400" i="1" dirty="0"/>
              <a:t>=</a:t>
            </a:r>
            <a:r>
              <a:rPr lang="en-US" sz="2400" i="1" dirty="0"/>
              <a:t>ø</a:t>
            </a:r>
            <a:r>
              <a:rPr lang="ru-RU" sz="2400" dirty="0"/>
              <a:t>, </a:t>
            </a:r>
            <a:r>
              <a:rPr lang="ru-RU" sz="2400" i="1" dirty="0"/>
              <a:t>фазаньего</a:t>
            </a:r>
            <a:r>
              <a:rPr lang="ru-RU" sz="2400" dirty="0"/>
              <a:t> (</a:t>
            </a:r>
            <a:r>
              <a:rPr lang="ru-RU" sz="2400" i="1" dirty="0"/>
              <a:t>фазан’=й=эго</a:t>
            </a:r>
            <a:r>
              <a:rPr lang="ru-RU" sz="2400" dirty="0"/>
              <a:t>)</a:t>
            </a:r>
          </a:p>
          <a:p>
            <a:r>
              <a:rPr lang="ru-RU" sz="2400" i="1" dirty="0"/>
              <a:t>павлин</a:t>
            </a:r>
            <a:r>
              <a:rPr lang="ru-RU" sz="2400" dirty="0"/>
              <a:t> → </a:t>
            </a:r>
            <a:r>
              <a:rPr lang="ru-RU" sz="2400" i="1" dirty="0"/>
              <a:t>павли</a:t>
            </a:r>
            <a:r>
              <a:rPr lang="ru-RU" sz="2400" b="1" i="1" dirty="0">
                <a:solidFill>
                  <a:srgbClr val="FF0000"/>
                </a:solidFill>
              </a:rPr>
              <a:t>н</a:t>
            </a:r>
            <a:r>
              <a:rPr lang="ru-RU" sz="2400" i="1" dirty="0"/>
              <a:t>=</a:t>
            </a:r>
            <a:r>
              <a:rPr lang="ru-RU" sz="2400" b="1" i="1" dirty="0" err="1">
                <a:solidFill>
                  <a:srgbClr val="FF0000"/>
                </a:solidFill>
              </a:rPr>
              <a:t>ий</a:t>
            </a:r>
            <a:r>
              <a:rPr lang="ru-RU" sz="2400" i="1" dirty="0"/>
              <a:t>=</a:t>
            </a:r>
            <a:r>
              <a:rPr lang="en-US" sz="2400" i="1" dirty="0"/>
              <a:t>ø</a:t>
            </a:r>
            <a:r>
              <a:rPr lang="ru-RU" sz="2400" dirty="0"/>
              <a:t>, </a:t>
            </a:r>
            <a:r>
              <a:rPr lang="ru-RU" sz="2400" i="1" dirty="0"/>
              <a:t>павлиньих</a:t>
            </a:r>
            <a:r>
              <a:rPr lang="ru-RU" sz="2400" dirty="0"/>
              <a:t> (</a:t>
            </a:r>
            <a:r>
              <a:rPr lang="ru-RU" sz="2400" i="1" dirty="0"/>
              <a:t>павлин’=й=их</a:t>
            </a:r>
            <a:r>
              <a:rPr lang="ru-RU" sz="2400" dirty="0"/>
              <a:t>)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5626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179512" y="1484784"/>
            <a:ext cx="8496944" cy="52565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203200" lvl="0" algn="ctr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endParaRPr lang="ru-RU" sz="24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just"/>
            <a:r>
              <a:rPr lang="ru-RU" sz="2800" b="1" dirty="0"/>
              <a:t>Примечание 1. </a:t>
            </a:r>
          </a:p>
          <a:p>
            <a:pPr algn="just"/>
            <a:r>
              <a:rPr lang="ru-RU" sz="2800" dirty="0"/>
              <a:t>Прилагательные </a:t>
            </a:r>
            <a:r>
              <a:rPr lang="ru-RU" sz="2800" i="1" dirty="0"/>
              <a:t>багряный, буланый, единый, зеленый, иной, оный, поганый, пряный, пьяный, рдяный, румяный, свиной, синий, тайный, юный </a:t>
            </a:r>
            <a:r>
              <a:rPr lang="ru-RU" sz="2800" dirty="0"/>
              <a:t>пишутся с одной </a:t>
            </a:r>
            <a:r>
              <a:rPr lang="ru-RU" sz="2800" b="1" dirty="0">
                <a:solidFill>
                  <a:srgbClr val="FF0000"/>
                </a:solidFill>
              </a:rPr>
              <a:t>н</a:t>
            </a:r>
            <a:r>
              <a:rPr lang="ru-RU" sz="2800" dirty="0"/>
              <a:t>. </a:t>
            </a:r>
          </a:p>
          <a:p>
            <a:pPr algn="just"/>
            <a:r>
              <a:rPr lang="ru-RU" sz="2800" dirty="0"/>
              <a:t>В них нет суффикса, </a:t>
            </a:r>
            <a:r>
              <a:rPr lang="ru-RU" sz="2800" i="1" dirty="0"/>
              <a:t>н</a:t>
            </a:r>
            <a:r>
              <a:rPr lang="ru-RU" sz="2800" dirty="0"/>
              <a:t> входит в состав корня.</a:t>
            </a:r>
            <a:endParaRPr lang="ru-RU" sz="28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9672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179512" y="1484784"/>
            <a:ext cx="8496944" cy="52565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203200" lvl="0" algn="ctr">
              <a:spcBef>
                <a:spcPts val="640"/>
              </a:spcBef>
              <a:buClr>
                <a:srgbClr val="C00000"/>
              </a:buClr>
              <a:buSzPct val="100000"/>
              <a:defRPr/>
            </a:pPr>
            <a:endParaRPr lang="ru-RU" sz="24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just"/>
            <a:r>
              <a:rPr lang="ru-RU" sz="2800" b="1" dirty="0"/>
              <a:t>Примечание 2.</a:t>
            </a:r>
            <a:r>
              <a:rPr lang="ru-RU" sz="2800" dirty="0"/>
              <a:t> </a:t>
            </a:r>
          </a:p>
          <a:p>
            <a:pPr algn="just"/>
            <a:r>
              <a:rPr lang="ru-RU" sz="2800" dirty="0"/>
              <a:t>Суффиксы -</a:t>
            </a:r>
            <a:r>
              <a:rPr lang="ru-RU" sz="2800" i="1" dirty="0"/>
              <a:t>ан / -</a:t>
            </a:r>
            <a:r>
              <a:rPr lang="ru-RU" sz="2800" i="1" dirty="0" err="1"/>
              <a:t>ян</a:t>
            </a:r>
            <a:r>
              <a:rPr lang="ru-RU" sz="2800" i="1" dirty="0"/>
              <a:t> </a:t>
            </a:r>
            <a:r>
              <a:rPr lang="ru-RU" sz="2800" dirty="0"/>
              <a:t>придают прилагательным значение ‘сделанный из какого-либо вещества, материала’ или ‘предназначенный, служащий для чего-нибудь’. </a:t>
            </a:r>
          </a:p>
          <a:p>
            <a:pPr algn="just"/>
            <a:r>
              <a:rPr lang="ru-RU" sz="2800" dirty="0"/>
              <a:t>Правописание некоторых прилагательных определяется по смыслу или зависит от того, от какого слова – существительного или глагола – они образовались, ср.:</a:t>
            </a:r>
          </a:p>
        </p:txBody>
      </p:sp>
    </p:spTree>
    <p:extLst>
      <p:ext uri="{BB962C8B-B14F-4D97-AF65-F5344CB8AC3E}">
        <p14:creationId xmlns:p14="http://schemas.microsoft.com/office/powerpoint/2010/main" val="428653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179512" y="1601416"/>
            <a:ext cx="8496944" cy="52565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algn="ctr"/>
            <a:r>
              <a:rPr lang="ru-RU" sz="2800" i="1" dirty="0"/>
              <a:t>масл</a:t>
            </a:r>
            <a:r>
              <a:rPr lang="ru-RU" sz="2800" b="1" i="1" dirty="0">
                <a:solidFill>
                  <a:srgbClr val="FF0000"/>
                </a:solidFill>
              </a:rPr>
              <a:t>ян</a:t>
            </a:r>
            <a:r>
              <a:rPr lang="ru-RU" sz="2800" i="1" dirty="0"/>
              <a:t>ый</a:t>
            </a:r>
            <a:r>
              <a:rPr lang="ru-RU" sz="2800" dirty="0"/>
              <a:t> (масло)</a:t>
            </a:r>
          </a:p>
          <a:p>
            <a:pPr algn="just"/>
            <a:r>
              <a:rPr lang="ru-RU" sz="2800" dirty="0"/>
              <a:t>‘разведенный на масле; действующий с помощью масла’: краска, двигатель</a:t>
            </a:r>
          </a:p>
          <a:p>
            <a:pPr algn="just"/>
            <a:r>
              <a:rPr lang="ru-RU" sz="2800" i="1" dirty="0"/>
              <a:t>масляная бутыль </a:t>
            </a:r>
            <a:r>
              <a:rPr lang="ru-RU" sz="2800" dirty="0"/>
              <a:t>‘предназначенная для масла’</a:t>
            </a:r>
          </a:p>
          <a:p>
            <a:pPr algn="just"/>
            <a:r>
              <a:rPr lang="ru-RU" sz="2800" i="1" dirty="0"/>
              <a:t>масляное печенье </a:t>
            </a:r>
            <a:r>
              <a:rPr lang="ru-RU" sz="2800" dirty="0"/>
              <a:t>‘содержащее мало’</a:t>
            </a:r>
          </a:p>
          <a:p>
            <a:pPr algn="just"/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825354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1"/>
          <p:cNvSpPr txBox="1">
            <a:spLocks/>
          </p:cNvSpPr>
          <p:nvPr/>
        </p:nvSpPr>
        <p:spPr>
          <a:xfrm>
            <a:off x="179512" y="1601416"/>
            <a:ext cx="8496944" cy="52565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algn="ctr"/>
            <a:r>
              <a:rPr lang="ru-RU" sz="2800" dirty="0"/>
              <a:t>масл</a:t>
            </a:r>
            <a:r>
              <a:rPr lang="ru-RU" sz="2800" b="1" dirty="0">
                <a:solidFill>
                  <a:srgbClr val="FF0000"/>
                </a:solidFill>
              </a:rPr>
              <a:t>ен</a:t>
            </a:r>
            <a:r>
              <a:rPr lang="ru-RU" sz="2800" dirty="0"/>
              <a:t>ый (маслить)</a:t>
            </a:r>
          </a:p>
          <a:p>
            <a:pPr algn="just"/>
            <a:r>
              <a:rPr lang="ru-RU" sz="2800" dirty="0"/>
              <a:t>‘намазанный, пропитанный, запачканный маслом’: блин, каша, тряпка, рука; </a:t>
            </a:r>
          </a:p>
          <a:p>
            <a:pPr algn="just"/>
            <a:r>
              <a:rPr lang="ru-RU" sz="2800" dirty="0"/>
              <a:t>‘льстивый’: голос, глаза</a:t>
            </a:r>
          </a:p>
          <a:p>
            <a:pPr algn="just"/>
            <a:r>
              <a:rPr lang="ru-RU" sz="2800" i="1" dirty="0"/>
              <a:t>масленая бутыль </a:t>
            </a:r>
            <a:r>
              <a:rPr lang="ru-RU" sz="2800" dirty="0"/>
              <a:t>‘испачканная маслом’</a:t>
            </a:r>
          </a:p>
          <a:p>
            <a:pPr algn="just"/>
            <a:r>
              <a:rPr lang="ru-RU" sz="2800" i="1" dirty="0"/>
              <a:t>масленое печенье </a:t>
            </a:r>
            <a:r>
              <a:rPr lang="ru-RU" sz="2800" dirty="0"/>
              <a:t>‘намазанное маслом’</a:t>
            </a:r>
          </a:p>
          <a:p>
            <a:pPr algn="just"/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4141269638"/>
      </p:ext>
    </p:extLst>
  </p:cSld>
  <p:clrMapOvr>
    <a:masterClrMapping/>
  </p:clrMapOvr>
</p:sld>
</file>

<file path=ppt/theme/theme1.xml><?xml version="1.0" encoding="utf-8"?>
<a:theme xmlns:a="http://schemas.openxmlformats.org/drawingml/2006/main" name="презентация">
  <a:themeElements>
    <a:clrScheme name="NewsPrint">
      <a:dk1>
        <a:srgbClr val="000000"/>
      </a:dk1>
      <a:lt1>
        <a:srgbClr val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3877</TotalTime>
  <Words>753</Words>
  <Application>Microsoft Office PowerPoint</Application>
  <PresentationFormat>Экран (4:3)</PresentationFormat>
  <Paragraphs>97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Noto Sans Symbols</vt:lpstr>
      <vt:lpstr>Trebuchet MS</vt:lpstr>
      <vt:lpstr>презентация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 Ребковец</dc:creator>
  <cp:lastModifiedBy>-</cp:lastModifiedBy>
  <cp:revision>102</cp:revision>
  <dcterms:modified xsi:type="dcterms:W3CDTF">2018-02-18T20:18:30Z</dcterms:modified>
</cp:coreProperties>
</file>