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326" r:id="rId3"/>
    <p:sldId id="426" r:id="rId4"/>
    <p:sldId id="327" r:id="rId5"/>
    <p:sldId id="399" r:id="rId6"/>
    <p:sldId id="427" r:id="rId7"/>
    <p:sldId id="428" r:id="rId8"/>
    <p:sldId id="429" r:id="rId9"/>
    <p:sldId id="430" r:id="rId10"/>
    <p:sldId id="324" r:id="rId11"/>
    <p:sldId id="27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Лена" initials="Л" lastIdx="2" clrIdx="0">
    <p:extLst>
      <p:ext uri="{19B8F6BF-5375-455C-9EA6-DF929625EA0E}">
        <p15:presenceInfo xmlns:p15="http://schemas.microsoft.com/office/powerpoint/2012/main" xmlns="" userId="Ле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71F2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BAE41-593B-4470-A6C5-23D35C85DC8B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55709D-A605-4A03-A270-0570B93D9D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359569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74537622"/>
      </p:ext>
    </p:extLst>
  </p:cSld>
  <p:clrMap bg1="lt1" tx1="dk1" bg2="dk2" tx2="lt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Trebuchet MS 48 полужирный</a:t>
            </a:r>
          </a:p>
        </p:txBody>
      </p:sp>
    </p:spTree>
    <p:extLst>
      <p:ext uri="{BB962C8B-B14F-4D97-AF65-F5344CB8AC3E}">
        <p14:creationId xmlns:p14="http://schemas.microsoft.com/office/powerpoint/2010/main" xmlns="" val="3011463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/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975751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/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036555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/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036555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/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036555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/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036555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/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672616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/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555887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/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4314437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/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44414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2771800" y="2780927"/>
            <a:ext cx="5830416" cy="12961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2771800" y="4293096"/>
            <a:ext cx="5832648" cy="1417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C00000"/>
              </a:buClr>
              <a:buFont typeface="Noto Sans Symbols"/>
              <a:buNone/>
              <a:defRPr sz="3200" b="0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1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Calibri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buClr>
                <a:srgbClr val="C00000"/>
              </a:buClr>
              <a:buFont typeface="Calibri"/>
              <a:buNone/>
              <a:defRPr sz="28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rgbClr val="C00000"/>
              </a:buClr>
              <a:buSzPct val="1000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707903" y="332656"/>
            <a:ext cx="5122911" cy="7780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buClr>
                <a:srgbClr val="C00000"/>
              </a:buClr>
              <a:buFont typeface="Calibri"/>
              <a:buNone/>
              <a:defRPr sz="28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377301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rgbClr val="C00000"/>
              </a:buClr>
              <a:buSzPct val="10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377301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rgbClr val="C00000"/>
              </a:buClr>
              <a:buSzPct val="10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707903" y="332656"/>
            <a:ext cx="5122911" cy="7780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buClr>
                <a:srgbClr val="C00000"/>
              </a:buClr>
              <a:buFont typeface="Calibri"/>
              <a:buNone/>
              <a:defRPr sz="28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rgbClr val="C00000"/>
              </a:buClr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Calibri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rgbClr val="C00000"/>
              </a:buClr>
              <a:buSzPct val="10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rgbClr val="C00000"/>
              </a:buClr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Calibri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rgbClr val="C00000"/>
              </a:buClr>
              <a:buSzPct val="10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707903" y="332656"/>
            <a:ext cx="5122911" cy="7780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buClr>
                <a:srgbClr val="C00000"/>
              </a:buClr>
              <a:buFont typeface="Calibri"/>
              <a:buNone/>
              <a:defRPr sz="28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3707903" y="332656"/>
            <a:ext cx="5122911" cy="7780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buClr>
                <a:srgbClr val="C00000"/>
              </a:buClr>
              <a:buFont typeface="Calibri"/>
              <a:buNone/>
              <a:defRPr sz="28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Объект с подписью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499992" y="1340767"/>
            <a:ext cx="4186808" cy="43204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rgbClr val="C00000"/>
              </a:buClr>
              <a:buSzPct val="1000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467543" y="1340767"/>
            <a:ext cx="3970784" cy="43204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rgbClr val="C00000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Shape 44"/>
          <p:cNvSpPr txBox="1"/>
          <p:nvPr/>
        </p:nvSpPr>
        <p:spPr>
          <a:xfrm>
            <a:off x="3779912" y="116631"/>
            <a:ext cx="5122911" cy="7780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Рисунок с подписью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pic" idx="2"/>
          </p:nvPr>
        </p:nvSpPr>
        <p:spPr>
          <a:xfrm>
            <a:off x="683568" y="1196751"/>
            <a:ext cx="7992887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rgbClr val="C00000"/>
              </a:buClr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Shape 48"/>
          <p:cNvSpPr txBox="1"/>
          <p:nvPr/>
        </p:nvSpPr>
        <p:spPr>
          <a:xfrm>
            <a:off x="3779912" y="116631"/>
            <a:ext cx="5122911" cy="7780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707903" y="332656"/>
            <a:ext cx="5122911" cy="7780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buClr>
                <a:srgbClr val="C00000"/>
              </a:buClr>
              <a:buFont typeface="Calibri"/>
              <a:buNone/>
              <a:defRPr sz="28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 rot="5400000">
            <a:off x="2674132" y="-505780"/>
            <a:ext cx="4104456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rgbClr val="C00000"/>
              </a:buClr>
              <a:buSzPct val="1000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707903" y="332656"/>
            <a:ext cx="5122911" cy="7780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buClr>
                <a:srgbClr val="C00000"/>
              </a:buClr>
              <a:buFont typeface="Calibri"/>
              <a:buNone/>
              <a:defRPr sz="28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611560" y="1556791"/>
            <a:ext cx="8229600" cy="41044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rgbClr val="C00000"/>
              </a:buClr>
              <a:buSzPct val="1000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/>
        </p:nvSpPr>
        <p:spPr>
          <a:xfrm>
            <a:off x="429450" y="1700808"/>
            <a:ext cx="8285100" cy="489654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lnSpc>
                <a:spcPct val="80000"/>
              </a:lnSpc>
            </a:pPr>
            <a:endParaRPr lang="ru-RU" sz="4000" b="1" dirty="0">
              <a:ea typeface="Trebuchet MS"/>
            </a:endParaRPr>
          </a:p>
          <a:p>
            <a:pPr lvl="0" algn="ctr"/>
            <a:r>
              <a:rPr lang="ru-RU" sz="3600" b="1" dirty="0" smtClean="0">
                <a:ea typeface="Trebuchet MS"/>
              </a:rPr>
              <a:t>Пунктуация при однородных и неоднородных определениях</a:t>
            </a:r>
            <a:endParaRPr lang="en-US" sz="3600" b="1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B709186A-A543-4C1A-BB8F-01DECAA04393}"/>
              </a:ext>
            </a:extLst>
          </p:cNvPr>
          <p:cNvSpPr/>
          <p:nvPr/>
        </p:nvSpPr>
        <p:spPr>
          <a:xfrm>
            <a:off x="1259632" y="1703011"/>
            <a:ext cx="6624736" cy="171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ru-RU" sz="2800" b="1" dirty="0">
                <a:solidFill>
                  <a:srgbClr val="D71F26"/>
                </a:solidFill>
                <a:ea typeface="Trebuchet MS"/>
              </a:rPr>
              <a:t>Готовимся к</a:t>
            </a:r>
          </a:p>
          <a:p>
            <a:pPr lvl="0" algn="ctr">
              <a:lnSpc>
                <a:spcPct val="80000"/>
              </a:lnSpc>
            </a:pPr>
            <a:r>
              <a:rPr lang="ru-RU" sz="2800" b="1" dirty="0">
                <a:solidFill>
                  <a:srgbClr val="D71F26"/>
                </a:solidFill>
                <a:latin typeface="Trebuchet MS"/>
                <a:ea typeface="Trebuchet MS"/>
                <a:cs typeface="Trebuchet MS"/>
                <a:sym typeface="Trebuchet MS"/>
              </a:rPr>
              <a:t>Тотальному диктанту – 2018</a:t>
            </a:r>
          </a:p>
          <a:p>
            <a:pPr lvl="0" algn="ctr">
              <a:lnSpc>
                <a:spcPct val="80000"/>
              </a:lnSpc>
            </a:pPr>
            <a:endParaRPr lang="ru-RU" sz="2800" b="1" dirty="0">
              <a:solidFill>
                <a:srgbClr val="D71F26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 algn="ctr">
              <a:lnSpc>
                <a:spcPct val="80000"/>
              </a:lnSpc>
            </a:pPr>
            <a:r>
              <a:rPr lang="ru-RU" sz="2800" b="1" dirty="0">
                <a:solidFill>
                  <a:schemeClr val="tx1"/>
                </a:solidFill>
                <a:latin typeface="Trebuchet MS"/>
                <a:ea typeface="Trebuchet MS"/>
                <a:cs typeface="Trebuchet MS"/>
                <a:sym typeface="Trebuchet MS"/>
              </a:rPr>
              <a:t>Занятие 2</a:t>
            </a:r>
          </a:p>
          <a:p>
            <a:pPr lvl="0" algn="ctr">
              <a:lnSpc>
                <a:spcPct val="80000"/>
              </a:lnSpc>
            </a:pPr>
            <a:endParaRPr lang="ru-RU" sz="2000" b="1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16225"/>
            <a:ext cx="8363272" cy="3773015"/>
          </a:xfrm>
        </p:spPr>
        <p:txBody>
          <a:bodyPr/>
          <a:lstStyle/>
          <a:p>
            <a:pPr marL="177800" lvl="0" indent="0" algn="just">
              <a:buNone/>
            </a:pPr>
            <a:r>
              <a:rPr lang="ru-RU" sz="2400" b="1" dirty="0"/>
              <a:t>Справочные пособия, которые будут вам полезны:</a:t>
            </a:r>
          </a:p>
          <a:p>
            <a:pPr lvl="0" algn="just"/>
            <a:endParaRPr lang="ru-RU" sz="2400" dirty="0"/>
          </a:p>
          <a:p>
            <a:pPr marL="692150" lvl="0" indent="-514350" algn="just">
              <a:buAutoNum type="arabicPeriod"/>
            </a:pPr>
            <a:r>
              <a:rPr lang="ru-RU" sz="2400" dirty="0"/>
              <a:t>Правила русской орфографии и пунктуации: Полный академический справочник / Под ред. В. В. Лопатина. М.: АСТ-ПРЕСС КНИГА, 2011. </a:t>
            </a:r>
          </a:p>
          <a:p>
            <a:pPr marL="692150" lvl="0" indent="-514350" algn="just">
              <a:buAutoNum type="arabicPeriod"/>
            </a:pPr>
            <a:r>
              <a:rPr lang="ru-RU" sz="2400" dirty="0"/>
              <a:t>Пахомов В. М., Свинцов В. В., Филатова И. В. Трудные случаи русской пунктуации. Словарь-справочник. М.: </a:t>
            </a:r>
            <a:r>
              <a:rPr lang="ru-RU" sz="2400" dirty="0" err="1"/>
              <a:t>Эксмо</a:t>
            </a:r>
            <a:r>
              <a:rPr lang="ru-RU" sz="2400" dirty="0"/>
              <a:t>, 2012.</a:t>
            </a:r>
          </a:p>
          <a:p>
            <a:pPr marL="692150" lvl="0" indent="-514350" algn="just">
              <a:buAutoNum type="arabicPeriod"/>
            </a:pPr>
            <a:r>
              <a:rPr lang="ru-RU" sz="2400" dirty="0"/>
              <a:t>Розенталь Д. Э. Справочник по русскому языку. Пунктуация. М., 2002.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10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/>
        </p:nvSpPr>
        <p:spPr>
          <a:xfrm>
            <a:off x="429450" y="2677625"/>
            <a:ext cx="8285100" cy="285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4" name="Shape 84"/>
          <p:cNvSpPr txBox="1"/>
          <p:nvPr/>
        </p:nvSpPr>
        <p:spPr>
          <a:xfrm>
            <a:off x="323528" y="3068960"/>
            <a:ext cx="8285100" cy="380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endParaRPr lang="ru-RU" sz="2400" baseline="30000" dirty="0">
              <a:solidFill>
                <a:srgbClr val="D71F26"/>
              </a:solidFill>
            </a:endParaRPr>
          </a:p>
          <a:p>
            <a:pPr algn="ctr"/>
            <a:r>
              <a:rPr lang="ru-RU" sz="3200" b="1" dirty="0">
                <a:solidFill>
                  <a:srgbClr val="D71F26"/>
                </a:solidFill>
              </a:rPr>
              <a:t>Успехов </a:t>
            </a:r>
          </a:p>
          <a:p>
            <a:pPr algn="ctr"/>
            <a:r>
              <a:rPr lang="ru-RU" sz="3200" b="1" dirty="0">
                <a:solidFill>
                  <a:srgbClr val="D71F26"/>
                </a:solidFill>
              </a:rPr>
              <a:t>на Тотальном диктанте – 2018!</a:t>
            </a:r>
            <a:endParaRPr lang="ru-RU" sz="2400" dirty="0">
              <a:solidFill>
                <a:srgbClr val="D71F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9496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323528" y="1556791"/>
            <a:ext cx="8496944" cy="205222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endParaRPr lang="ru-RU" noProof="0" dirty="0">
              <a:solidFill>
                <a:schemeClr val="tx1"/>
              </a:solidFill>
              <a:latin typeface="+mn-lt"/>
              <a:ea typeface="Calibri"/>
              <a:sym typeface="Calibri"/>
            </a:endParaRPr>
          </a:p>
          <a:p>
            <a:pPr marL="182563" lvl="0" indent="20638" algn="ctr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200" b="1" dirty="0">
                <a:solidFill>
                  <a:schemeClr val="tx1"/>
                </a:solidFill>
                <a:latin typeface="+mn-lt"/>
                <a:ea typeface="Calibri"/>
                <a:sym typeface="Calibri"/>
              </a:rPr>
              <a:t>I. Если определения однородные, то запятая ставится:</a:t>
            </a:r>
          </a:p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200" dirty="0">
                <a:solidFill>
                  <a:schemeClr val="tx1"/>
                </a:solidFill>
                <a:latin typeface="+mn-lt"/>
                <a:ea typeface="Calibri"/>
                <a:sym typeface="Calibri"/>
              </a:rPr>
              <a:t>1) каждое из однородных определений относится непосредственно к определяемому слову (ср. п. 2.1): </a:t>
            </a:r>
          </a:p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endParaRPr lang="ru-RU" sz="2200" i="1" dirty="0">
              <a:solidFill>
                <a:schemeClr val="tx1"/>
              </a:solidFill>
              <a:latin typeface="+mn-lt"/>
              <a:ea typeface="Calibri"/>
              <a:sym typeface="Calibri"/>
            </a:endParaRPr>
          </a:p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200" i="1" dirty="0">
                <a:solidFill>
                  <a:srgbClr val="FF0000"/>
                </a:solidFill>
                <a:latin typeface="+mn-lt"/>
                <a:ea typeface="Calibri"/>
                <a:sym typeface="Calibri"/>
              </a:rPr>
              <a:t>Зеленые, желтые, темно-голубые </a:t>
            </a:r>
            <a:r>
              <a:rPr lang="ru-RU" sz="2200" i="1" dirty="0">
                <a:solidFill>
                  <a:schemeClr val="tx1"/>
                </a:solidFill>
                <a:latin typeface="+mn-lt"/>
                <a:ea typeface="Calibri"/>
                <a:sym typeface="Calibri"/>
              </a:rPr>
              <a:t>[дома] яркими грибами выглядывают из-под сугробов </a:t>
            </a:r>
            <a:r>
              <a:rPr lang="ru-RU" sz="2200" dirty="0">
                <a:solidFill>
                  <a:schemeClr val="tx1"/>
                </a:solidFill>
                <a:latin typeface="+mn-lt"/>
                <a:ea typeface="Calibri"/>
                <a:sym typeface="Calibri"/>
              </a:rPr>
              <a:t>(Г. </a:t>
            </a:r>
            <a:r>
              <a:rPr lang="ru-RU" sz="2200" dirty="0" err="1">
                <a:solidFill>
                  <a:schemeClr val="tx1"/>
                </a:solidFill>
                <a:latin typeface="+mn-lt"/>
                <a:ea typeface="Calibri"/>
                <a:sym typeface="Calibri"/>
              </a:rPr>
              <a:t>Яхина</a:t>
            </a:r>
            <a:r>
              <a:rPr lang="ru-RU" sz="2200" dirty="0">
                <a:solidFill>
                  <a:schemeClr val="tx1"/>
                </a:solidFill>
                <a:latin typeface="+mn-lt"/>
                <a:ea typeface="Calibri"/>
                <a:sym typeface="Calibri"/>
              </a:rPr>
              <a:t>, Зулейха открывает глаза);</a:t>
            </a:r>
          </a:p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200" i="1" dirty="0">
                <a:solidFill>
                  <a:schemeClr val="tx1"/>
                </a:solidFill>
                <a:latin typeface="+mn-lt"/>
                <a:ea typeface="Calibri"/>
                <a:sym typeface="Calibri"/>
              </a:rPr>
              <a:t>Из глубины леса течет </a:t>
            </a:r>
            <a:r>
              <a:rPr lang="ru-RU" sz="2200" i="1" dirty="0" err="1">
                <a:solidFill>
                  <a:schemeClr val="tx1"/>
                </a:solidFill>
                <a:latin typeface="+mn-lt"/>
                <a:ea typeface="Calibri"/>
                <a:sym typeface="Calibri"/>
              </a:rPr>
              <a:t>Чишмэ</a:t>
            </a:r>
            <a:r>
              <a:rPr lang="ru-RU" sz="2200" i="1" dirty="0">
                <a:solidFill>
                  <a:schemeClr val="tx1"/>
                </a:solidFill>
                <a:latin typeface="+mn-lt"/>
                <a:ea typeface="Calibri"/>
                <a:sym typeface="Calibri"/>
              </a:rPr>
              <a:t> – обычно </a:t>
            </a:r>
            <a:r>
              <a:rPr lang="ru-RU" sz="2200" i="1" dirty="0">
                <a:solidFill>
                  <a:srgbClr val="FF0000"/>
                </a:solidFill>
                <a:latin typeface="+mn-lt"/>
                <a:ea typeface="Calibri"/>
                <a:sym typeface="Calibri"/>
              </a:rPr>
              <a:t>ласковая, мелкая, полная быстрой рыбы и неповоротливых раков</a:t>
            </a:r>
            <a:r>
              <a:rPr lang="ru-RU" sz="2200" i="1" dirty="0">
                <a:solidFill>
                  <a:schemeClr val="tx1"/>
                </a:solidFill>
                <a:latin typeface="+mn-lt"/>
                <a:ea typeface="Calibri"/>
                <a:sym typeface="Calibri"/>
              </a:rPr>
              <a:t>, а по весне </a:t>
            </a:r>
            <a:r>
              <a:rPr lang="ru-RU" sz="2200" i="1" dirty="0">
                <a:solidFill>
                  <a:srgbClr val="FF0000"/>
                </a:solidFill>
                <a:latin typeface="+mn-lt"/>
                <a:ea typeface="Calibri"/>
                <a:sym typeface="Calibri"/>
              </a:rPr>
              <a:t>стремительная, ворчащая, набухшая талым снегом и грязью </a:t>
            </a:r>
            <a:r>
              <a:rPr lang="ru-RU" sz="2200" dirty="0">
                <a:solidFill>
                  <a:schemeClr val="tx1"/>
                </a:solidFill>
                <a:ea typeface="Calibri"/>
                <a:sym typeface="Calibri"/>
              </a:rPr>
              <a:t>(Г. </a:t>
            </a:r>
            <a:r>
              <a:rPr lang="ru-RU" sz="2200" dirty="0" err="1">
                <a:solidFill>
                  <a:schemeClr val="tx1"/>
                </a:solidFill>
                <a:ea typeface="Calibri"/>
                <a:sym typeface="Calibri"/>
              </a:rPr>
              <a:t>Яхина</a:t>
            </a:r>
            <a:r>
              <a:rPr lang="ru-RU" sz="2200" dirty="0">
                <a:solidFill>
                  <a:schemeClr val="tx1"/>
                </a:solidFill>
                <a:ea typeface="Calibri"/>
                <a:sym typeface="Calibri"/>
              </a:rPr>
              <a:t>, Зулейха открывает глаза);</a:t>
            </a:r>
            <a:endParaRPr lang="ru-RU" sz="2200" i="1" dirty="0">
              <a:solidFill>
                <a:schemeClr val="tx1"/>
              </a:solidFill>
              <a:latin typeface="+mn-lt"/>
              <a:ea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8767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323528" y="1556790"/>
            <a:ext cx="8496944" cy="32403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468313" lvl="0" indent="-285750" algn="just">
              <a:spcBef>
                <a:spcPts val="640"/>
              </a:spcBef>
              <a:buClr>
                <a:srgbClr val="C00000"/>
              </a:buClr>
              <a:buSzPct val="100000"/>
              <a:buFont typeface="Arial" pitchFamily="34" charset="0"/>
              <a:buChar char="•"/>
              <a:defRPr/>
            </a:pPr>
            <a:endParaRPr lang="ru-RU" sz="1800" dirty="0">
              <a:solidFill>
                <a:schemeClr val="tx1"/>
              </a:solidFill>
              <a:ea typeface="Calibri"/>
              <a:cs typeface="Calibri"/>
              <a:sym typeface="Calibri"/>
            </a:endParaRPr>
          </a:p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endParaRPr lang="ru-RU" sz="1800" i="1" dirty="0">
              <a:solidFill>
                <a:schemeClr val="tx1"/>
              </a:solidFill>
              <a:ea typeface="Calibri"/>
              <a:cs typeface="Calibri"/>
              <a:sym typeface="Calibri"/>
            </a:endParaRPr>
          </a:p>
          <a:p>
            <a:pPr marL="182563" lvl="0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400" dirty="0">
                <a:solidFill>
                  <a:schemeClr val="tx1"/>
                </a:solidFill>
                <a:ea typeface="Calibri"/>
                <a:cs typeface="Calibri"/>
                <a:sym typeface="Calibri"/>
              </a:rPr>
              <a:t>2) обозначают признаки разных предметов: </a:t>
            </a:r>
          </a:p>
          <a:p>
            <a:pPr marL="182563" lvl="0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400" i="1" dirty="0">
                <a:solidFill>
                  <a:schemeClr val="tx1"/>
                </a:solidFill>
                <a:ea typeface="Calibri"/>
                <a:cs typeface="Calibri"/>
                <a:sym typeface="Calibri"/>
              </a:rPr>
              <a:t>Талантливый студент, владевший пятью языками и чувствовавший себя во </a:t>
            </a:r>
            <a:r>
              <a:rPr lang="ru-RU" sz="2400" i="1" dirty="0">
                <a:solidFill>
                  <a:srgbClr val="FF0000"/>
                </a:solidFill>
                <a:ea typeface="Calibri"/>
                <a:cs typeface="Calibri"/>
                <a:sym typeface="Calibri"/>
              </a:rPr>
              <a:t>французской, испанской, немецкой </a:t>
            </a:r>
            <a:r>
              <a:rPr lang="ru-RU" sz="2400" i="1" dirty="0">
                <a:solidFill>
                  <a:schemeClr val="tx1"/>
                </a:solidFill>
                <a:ea typeface="Calibri"/>
                <a:cs typeface="Calibri"/>
                <a:sym typeface="Calibri"/>
              </a:rPr>
              <a:t>литературах как дома, он смело пользовался своими знаниями </a:t>
            </a:r>
            <a:r>
              <a:rPr lang="ru-RU" sz="2400" dirty="0">
                <a:solidFill>
                  <a:schemeClr val="tx1"/>
                </a:solidFill>
                <a:ea typeface="Calibri"/>
                <a:cs typeface="Calibri"/>
                <a:sym typeface="Calibri"/>
              </a:rPr>
              <a:t>(Каверин).</a:t>
            </a:r>
            <a:endParaRPr lang="ru-RU" sz="2400" i="1" dirty="0">
              <a:solidFill>
                <a:schemeClr val="tx1"/>
              </a:solidFill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7259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304706" y="1484784"/>
            <a:ext cx="8496944" cy="205222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endParaRPr lang="ru-RU" sz="2000" dirty="0"/>
          </a:p>
          <a:p>
            <a:endParaRPr lang="ru-RU" sz="2000" i="1" dirty="0"/>
          </a:p>
          <a:p>
            <a:pPr algn="just"/>
            <a:r>
              <a:rPr lang="ru-RU" sz="2400" dirty="0"/>
              <a:t>3) выражают сходные признаки одного предмета, т.е. характеризуют предмет с одной стороны: </a:t>
            </a:r>
          </a:p>
          <a:p>
            <a:pPr algn="just"/>
            <a:r>
              <a:rPr lang="ru-RU" sz="2400" i="1" dirty="0"/>
              <a:t>В ладони ложится что-то </a:t>
            </a:r>
            <a:r>
              <a:rPr lang="ru-RU" sz="2400" b="1" i="1" dirty="0">
                <a:solidFill>
                  <a:srgbClr val="FF0000"/>
                </a:solidFill>
              </a:rPr>
              <a:t>тяжелое, гладкое, крупно-пупырчатое</a:t>
            </a:r>
            <a:r>
              <a:rPr lang="ru-RU" sz="2400" i="1" dirty="0"/>
              <a:t> – соленый гусь.. </a:t>
            </a:r>
            <a:r>
              <a:rPr lang="ru-RU" sz="2400" dirty="0"/>
              <a:t>(Г. </a:t>
            </a:r>
            <a:r>
              <a:rPr lang="ru-RU" sz="2400" dirty="0" err="1"/>
              <a:t>Яхина</a:t>
            </a:r>
            <a:r>
              <a:rPr lang="ru-RU" sz="2400" dirty="0"/>
              <a:t>, Зулейха открывает глаза).</a:t>
            </a:r>
          </a:p>
        </p:txBody>
      </p:sp>
    </p:spTree>
    <p:extLst>
      <p:ext uri="{BB962C8B-B14F-4D97-AF65-F5344CB8AC3E}">
        <p14:creationId xmlns:p14="http://schemas.microsoft.com/office/powerpoint/2010/main" xmlns="" val="718767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323528" y="1556791"/>
            <a:ext cx="8496944" cy="205222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endParaRPr lang="ru-RU" sz="2800" dirty="0">
              <a:solidFill>
                <a:schemeClr val="tx1"/>
              </a:solidFill>
              <a:latin typeface="Calibri"/>
              <a:sym typeface="Calibri"/>
            </a:endParaRPr>
          </a:p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II. Если определения неоднородные, то запятая не ставится:</a:t>
            </a:r>
          </a:p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1)	первое определение из пары неоднородных относится к последующему словосочетанию:;</a:t>
            </a:r>
          </a:p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800" i="1" dirty="0">
                <a:solidFill>
                  <a:schemeClr val="tx1"/>
                </a:solidFill>
                <a:latin typeface="+mn-lt"/>
                <a:sym typeface="Calibri"/>
              </a:rPr>
              <a:t>Три большие керосиновые лампы в </a:t>
            </a:r>
            <a:r>
              <a:rPr lang="ru-RU" sz="2800" b="1" i="1" dirty="0">
                <a:solidFill>
                  <a:srgbClr val="FF0000"/>
                </a:solidFill>
                <a:latin typeface="+mn-lt"/>
                <a:sym typeface="Calibri"/>
              </a:rPr>
              <a:t>ажурных металлических подставках</a:t>
            </a:r>
            <a:r>
              <a:rPr lang="ru-RU" sz="2800" i="1" dirty="0">
                <a:solidFill>
                  <a:schemeClr val="tx1"/>
                </a:solidFill>
                <a:latin typeface="+mn-lt"/>
                <a:sym typeface="Calibri"/>
              </a:rPr>
              <a:t> ярко освещают просторную комнату </a:t>
            </a: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(Г. </a:t>
            </a:r>
            <a:r>
              <a:rPr lang="ru-RU" sz="2800" dirty="0" err="1">
                <a:solidFill>
                  <a:schemeClr val="tx1"/>
                </a:solidFill>
                <a:latin typeface="+mn-lt"/>
                <a:sym typeface="Calibri"/>
              </a:rPr>
              <a:t>Яхина</a:t>
            </a: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, Зулейха открывает глаза);</a:t>
            </a:r>
          </a:p>
        </p:txBody>
      </p:sp>
    </p:spTree>
    <p:extLst>
      <p:ext uri="{BB962C8B-B14F-4D97-AF65-F5344CB8AC3E}">
        <p14:creationId xmlns:p14="http://schemas.microsoft.com/office/powerpoint/2010/main" xmlns="" val="3508075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323528" y="1556791"/>
            <a:ext cx="8496944" cy="205222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endParaRPr lang="ru-RU" sz="2800" dirty="0">
              <a:solidFill>
                <a:schemeClr val="tx1"/>
              </a:solidFill>
              <a:latin typeface="Calibri"/>
              <a:sym typeface="Calibri"/>
            </a:endParaRPr>
          </a:p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2) сочетание качественного (имеет степени сравнения) и относительного (не имеет степеней сравнения, обозначает неизменный признак через отношение к другим предметам) прилагательного: </a:t>
            </a:r>
          </a:p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800" i="1" dirty="0">
                <a:solidFill>
                  <a:schemeClr val="tx1"/>
                </a:solidFill>
                <a:latin typeface="+mn-lt"/>
                <a:sym typeface="Calibri"/>
              </a:rPr>
              <a:t>Приподнимается, выглядывает в </a:t>
            </a:r>
            <a:r>
              <a:rPr lang="ru-RU" sz="2800" b="1" i="1" dirty="0">
                <a:solidFill>
                  <a:srgbClr val="FF0000"/>
                </a:solidFill>
                <a:latin typeface="+mn-lt"/>
                <a:sym typeface="Calibri"/>
              </a:rPr>
              <a:t>маленькое чердачное</a:t>
            </a:r>
            <a:r>
              <a:rPr lang="ru-RU" sz="2800" i="1" dirty="0">
                <a:solidFill>
                  <a:schemeClr val="tx1"/>
                </a:solidFill>
                <a:latin typeface="+mn-lt"/>
                <a:sym typeface="Calibri"/>
              </a:rPr>
              <a:t> окошко </a:t>
            </a: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(Г. </a:t>
            </a:r>
            <a:r>
              <a:rPr lang="ru-RU" sz="2800" dirty="0" err="1">
                <a:solidFill>
                  <a:schemeClr val="tx1"/>
                </a:solidFill>
                <a:latin typeface="+mn-lt"/>
                <a:sym typeface="Calibri"/>
              </a:rPr>
              <a:t>Яхина</a:t>
            </a: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, Зулейха открывает глаза);</a:t>
            </a:r>
          </a:p>
        </p:txBody>
      </p:sp>
    </p:spTree>
    <p:extLst>
      <p:ext uri="{BB962C8B-B14F-4D97-AF65-F5344CB8AC3E}">
        <p14:creationId xmlns:p14="http://schemas.microsoft.com/office/powerpoint/2010/main" xmlns="" val="706284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323528" y="1556791"/>
            <a:ext cx="8496944" cy="205222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endParaRPr lang="ru-RU" sz="2800" dirty="0">
              <a:solidFill>
                <a:schemeClr val="tx1"/>
              </a:solidFill>
              <a:latin typeface="Calibri"/>
              <a:sym typeface="Calibri"/>
            </a:endParaRPr>
          </a:p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3) сочетание двух качественных прилагательных, относящихся к разным смысловым группам, характеризующих один предмет или явление с различных сторон: </a:t>
            </a:r>
            <a:r>
              <a:rPr lang="ru-RU" sz="2800" b="1" i="1" dirty="0">
                <a:solidFill>
                  <a:srgbClr val="FF0000"/>
                </a:solidFill>
                <a:latin typeface="+mn-lt"/>
                <a:sym typeface="Calibri"/>
              </a:rPr>
              <a:t>Старые</a:t>
            </a:r>
            <a:r>
              <a:rPr lang="ru-RU" sz="2800" i="1" dirty="0">
                <a:solidFill>
                  <a:schemeClr val="tx1"/>
                </a:solidFill>
                <a:latin typeface="+mn-lt"/>
                <a:sym typeface="Calibri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(возраст) </a:t>
            </a:r>
            <a:r>
              <a:rPr lang="ru-RU" sz="2800" b="1" i="1" dirty="0">
                <a:solidFill>
                  <a:srgbClr val="FF0000"/>
                </a:solidFill>
                <a:latin typeface="+mn-lt"/>
                <a:sym typeface="Calibri"/>
              </a:rPr>
              <a:t>черные</a:t>
            </a:r>
            <a:r>
              <a:rPr lang="ru-RU" sz="2800" i="1" dirty="0">
                <a:solidFill>
                  <a:schemeClr val="tx1"/>
                </a:solidFill>
                <a:latin typeface="+mn-lt"/>
                <a:sym typeface="Calibri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(цвет) </a:t>
            </a:r>
            <a:r>
              <a:rPr lang="ru-RU" sz="2800" i="1" dirty="0">
                <a:solidFill>
                  <a:schemeClr val="tx1"/>
                </a:solidFill>
                <a:latin typeface="+mn-lt"/>
                <a:sym typeface="Calibri"/>
              </a:rPr>
              <a:t>ели с похожими на копья острыми вершинами росли в урмане так часто, что коню не пройти</a:t>
            </a: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4103101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323528" y="1556791"/>
            <a:ext cx="8496944" cy="205222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endParaRPr lang="ru-RU" sz="2800" dirty="0">
              <a:solidFill>
                <a:schemeClr val="tx1"/>
              </a:solidFill>
              <a:latin typeface="Calibri"/>
              <a:sym typeface="Calibri"/>
            </a:endParaRPr>
          </a:p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4) если определения выражены разными частями речи, т.е. неоднородны морфологически: </a:t>
            </a:r>
          </a:p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800" i="1" dirty="0">
                <a:solidFill>
                  <a:schemeClr val="tx1"/>
                </a:solidFill>
                <a:latin typeface="+mn-lt"/>
                <a:sym typeface="Calibri"/>
              </a:rPr>
              <a:t>Тут была... </a:t>
            </a:r>
            <a:r>
              <a:rPr lang="ru-RU" sz="2800" b="1" i="1" dirty="0">
                <a:solidFill>
                  <a:srgbClr val="FF0000"/>
                </a:solidFill>
                <a:latin typeface="+mn-lt"/>
                <a:sym typeface="Calibri"/>
              </a:rPr>
              <a:t>серебряная</a:t>
            </a:r>
            <a:r>
              <a:rPr lang="ru-RU" sz="2800" i="1" dirty="0">
                <a:solidFill>
                  <a:schemeClr val="tx1"/>
                </a:solidFill>
                <a:latin typeface="+mn-lt"/>
                <a:sym typeface="Calibri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(прил.) </a:t>
            </a:r>
            <a:r>
              <a:rPr lang="ru-RU" sz="2800" b="1" i="1" dirty="0">
                <a:solidFill>
                  <a:srgbClr val="FF0000"/>
                </a:solidFill>
                <a:latin typeface="+mn-lt"/>
                <a:sym typeface="Calibri"/>
              </a:rPr>
              <a:t>с чернью </a:t>
            </a: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(сущ. с предлогом) </a:t>
            </a:r>
            <a:r>
              <a:rPr lang="ru-RU" sz="2800" i="1" dirty="0">
                <a:solidFill>
                  <a:schemeClr val="tx1"/>
                </a:solidFill>
                <a:latin typeface="+mn-lt"/>
                <a:sym typeface="Calibri"/>
              </a:rPr>
              <a:t>стопочка </a:t>
            </a: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(</a:t>
            </a:r>
            <a:r>
              <a:rPr lang="ru-RU" sz="2800" dirty="0" err="1">
                <a:solidFill>
                  <a:schemeClr val="tx1"/>
                </a:solidFill>
                <a:latin typeface="+mn-lt"/>
                <a:sym typeface="Calibri"/>
              </a:rPr>
              <a:t>Дм</a:t>
            </a: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. Быков. Орфография);</a:t>
            </a:r>
          </a:p>
        </p:txBody>
      </p:sp>
    </p:spTree>
    <p:extLst>
      <p:ext uri="{BB962C8B-B14F-4D97-AF65-F5344CB8AC3E}">
        <p14:creationId xmlns:p14="http://schemas.microsoft.com/office/powerpoint/2010/main" xmlns="" val="2359007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323528" y="1556791"/>
            <a:ext cx="8496944" cy="205222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endParaRPr lang="ru-RU" sz="2800" dirty="0">
              <a:solidFill>
                <a:schemeClr val="tx1"/>
              </a:solidFill>
              <a:latin typeface="Calibri"/>
              <a:sym typeface="Calibri"/>
            </a:endParaRPr>
          </a:p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исключение: </a:t>
            </a:r>
          </a:p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запятая ставится, если второе определение поясняет первое, раскрывая его содержание (возможна постановка пояснительных союзов то есть, а именно): </a:t>
            </a:r>
          </a:p>
          <a:p>
            <a:pPr marL="182563" lvl="0" indent="20638" algn="just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r>
              <a:rPr lang="ru-RU" sz="2800" i="1" dirty="0">
                <a:solidFill>
                  <a:schemeClr val="tx1"/>
                </a:solidFill>
                <a:latin typeface="+mn-lt"/>
                <a:sym typeface="Calibri"/>
              </a:rPr>
              <a:t>Она была как бы представительницей Брянска перед </a:t>
            </a:r>
            <a:r>
              <a:rPr lang="ru-RU" sz="2800" b="1" i="1" dirty="0">
                <a:solidFill>
                  <a:srgbClr val="FF0000"/>
                </a:solidFill>
                <a:latin typeface="+mn-lt"/>
                <a:sym typeface="Calibri"/>
              </a:rPr>
              <a:t>незримыми, тайными </a:t>
            </a:r>
            <a:r>
              <a:rPr lang="ru-RU" sz="2800" i="1" dirty="0">
                <a:solidFill>
                  <a:schemeClr val="tx1"/>
                </a:solidFill>
                <a:latin typeface="+mn-lt"/>
                <a:sym typeface="Calibri"/>
              </a:rPr>
              <a:t>наблюдателями, ей предстояло за все перед ними отчитаться и все объяснить </a:t>
            </a: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(</a:t>
            </a:r>
            <a:r>
              <a:rPr lang="ru-RU" sz="2800" dirty="0" err="1">
                <a:solidFill>
                  <a:schemeClr val="tx1"/>
                </a:solidFill>
                <a:latin typeface="+mn-lt"/>
                <a:sym typeface="Calibri"/>
              </a:rPr>
              <a:t>Дм</a:t>
            </a:r>
            <a:r>
              <a:rPr lang="ru-RU" sz="2800" dirty="0">
                <a:solidFill>
                  <a:schemeClr val="tx1"/>
                </a:solidFill>
                <a:latin typeface="+mn-lt"/>
                <a:sym typeface="Calibri"/>
              </a:rPr>
              <a:t>. Быков. Эвакуатор).</a:t>
            </a:r>
          </a:p>
        </p:txBody>
      </p:sp>
    </p:spTree>
    <p:extLst>
      <p:ext uri="{BB962C8B-B14F-4D97-AF65-F5344CB8AC3E}">
        <p14:creationId xmlns:p14="http://schemas.microsoft.com/office/powerpoint/2010/main" xmlns="" val="2431073321"/>
      </p:ext>
    </p:extLst>
  </p:cSld>
  <p:clrMapOvr>
    <a:masterClrMapping/>
  </p:clrMapOvr>
</p:sld>
</file>

<file path=ppt/theme/theme1.xml><?xml version="1.0" encoding="utf-8"?>
<a:theme xmlns:a="http://schemas.openxmlformats.org/drawingml/2006/main" name="презентация">
  <a:themeElements>
    <a:clrScheme name="NewsPrint">
      <a:dk1>
        <a:srgbClr val="000000"/>
      </a:dk1>
      <a:lt1>
        <a:srgbClr val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3676</TotalTime>
  <Words>587</Words>
  <Application>Microsoft Office PowerPoint</Application>
  <PresentationFormat>Экран (4:3)</PresentationFormat>
  <Paragraphs>64</Paragraphs>
  <Slides>11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презентация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 Ребковец</dc:creator>
  <cp:lastModifiedBy>школа№11</cp:lastModifiedBy>
  <cp:revision>94</cp:revision>
  <dcterms:modified xsi:type="dcterms:W3CDTF">2018-02-26T20:36:26Z</dcterms:modified>
</cp:coreProperties>
</file>